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0" r:id="rId4"/>
  </p:sldMasterIdLst>
  <p:notesMasterIdLst>
    <p:notesMasterId r:id="rId22"/>
  </p:notesMasterIdLst>
  <p:handoutMasterIdLst>
    <p:handoutMasterId r:id="rId23"/>
  </p:handoutMasterIdLst>
  <p:sldIdLst>
    <p:sldId id="256" r:id="rId5"/>
    <p:sldId id="258" r:id="rId6"/>
    <p:sldId id="269" r:id="rId7"/>
    <p:sldId id="266" r:id="rId8"/>
    <p:sldId id="267" r:id="rId9"/>
    <p:sldId id="270" r:id="rId10"/>
    <p:sldId id="263" r:id="rId11"/>
    <p:sldId id="262" r:id="rId12"/>
    <p:sldId id="280" r:id="rId13"/>
    <p:sldId id="273" r:id="rId14"/>
    <p:sldId id="275" r:id="rId15"/>
    <p:sldId id="276" r:id="rId16"/>
    <p:sldId id="274" r:id="rId17"/>
    <p:sldId id="277" r:id="rId18"/>
    <p:sldId id="272" r:id="rId19"/>
    <p:sldId id="265"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4695" autoAdjust="0"/>
  </p:normalViewPr>
  <p:slideViewPr>
    <p:cSldViewPr snapToGrid="0">
      <p:cViewPr varScale="1">
        <p:scale>
          <a:sx n="67" d="100"/>
          <a:sy n="67" d="100"/>
        </p:scale>
        <p:origin x="858"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0" d="100"/>
          <a:sy n="90" d="100"/>
        </p:scale>
        <p:origin x="376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a:p>
        </p:txBody>
      </p:sp>
      <p:sp>
        <p:nvSpPr>
          <p:cNvPr id="3" name="Marcador de Posição d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6773D9D-9428-42F2-9387-79EB166F553E}" type="datetime1">
              <a:rPr lang="pt-PT" smtClean="0"/>
              <a:t>02/06/2024</a:t>
            </a:fld>
            <a:endParaRPr lang="pt-PT"/>
          </a:p>
        </p:txBody>
      </p:sp>
      <p:sp>
        <p:nvSpPr>
          <p:cNvPr id="4" name="Marcador de Posição do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a:p>
        </p:txBody>
      </p:sp>
      <p:sp>
        <p:nvSpPr>
          <p:cNvPr id="5" name="Marcador de Posição do Número do Diapositivo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E286890-466E-41CD-A28A-B1EBDF22CA33}" type="slidenum">
              <a:rPr lang="pt-PT" smtClean="0"/>
              <a:t>‹nº›</a:t>
            </a:fld>
            <a:endParaRPr lang="pt-PT"/>
          </a:p>
        </p:txBody>
      </p:sp>
    </p:spTree>
    <p:extLst>
      <p:ext uri="{BB962C8B-B14F-4D97-AF65-F5344CB8AC3E}">
        <p14:creationId xmlns:p14="http://schemas.microsoft.com/office/powerpoint/2010/main" val="15862942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PT" noProof="0"/>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347CEA9-C97F-49E9-9C6B-2EAC23A68BB8}" type="datetime1">
              <a:rPr lang="pt-PT" noProof="0" smtClean="0"/>
              <a:t>02/06/2024</a:t>
            </a:fld>
            <a:endParaRPr lang="pt-PT" noProof="0"/>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PT" noProof="0"/>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PT" noProof="0"/>
              <a:t>Clique para editar os Estilos de texto do modelo global</a:t>
            </a:r>
          </a:p>
          <a:p>
            <a:pPr lvl="1" rtl="0"/>
            <a:r>
              <a:rPr lang="pt-PT" noProof="0"/>
              <a:t>Segundo nível</a:t>
            </a:r>
          </a:p>
          <a:p>
            <a:pPr lvl="2" rtl="0"/>
            <a:r>
              <a:rPr lang="pt-PT" noProof="0"/>
              <a:t>Terceiro nível</a:t>
            </a:r>
          </a:p>
          <a:p>
            <a:pPr lvl="3" rtl="0"/>
            <a:r>
              <a:rPr lang="pt-PT" noProof="0"/>
              <a:t>Quarto nível</a:t>
            </a:r>
          </a:p>
          <a:p>
            <a:pPr lvl="4" rtl="0"/>
            <a:r>
              <a:rPr lang="pt-PT" noProof="0"/>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PT" noProof="0"/>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27CD11A-EED3-40CE-98A3-28FEE84867B3}" type="slidenum">
              <a:rPr lang="pt-PT" noProof="0" smtClean="0"/>
              <a:t>‹nº›</a:t>
            </a:fld>
            <a:endParaRPr lang="pt-PT" noProof="0"/>
          </a:p>
        </p:txBody>
      </p:sp>
    </p:spTree>
    <p:extLst>
      <p:ext uri="{BB962C8B-B14F-4D97-AF65-F5344CB8AC3E}">
        <p14:creationId xmlns:p14="http://schemas.microsoft.com/office/powerpoint/2010/main" val="1995761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2</a:t>
            </a:fld>
            <a:endParaRPr lang="pt-PT"/>
          </a:p>
        </p:txBody>
      </p:sp>
    </p:spTree>
    <p:extLst>
      <p:ext uri="{BB962C8B-B14F-4D97-AF65-F5344CB8AC3E}">
        <p14:creationId xmlns:p14="http://schemas.microsoft.com/office/powerpoint/2010/main" val="537692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4</a:t>
            </a:fld>
            <a:endParaRPr lang="pt-PT"/>
          </a:p>
        </p:txBody>
      </p:sp>
    </p:spTree>
    <p:extLst>
      <p:ext uri="{BB962C8B-B14F-4D97-AF65-F5344CB8AC3E}">
        <p14:creationId xmlns:p14="http://schemas.microsoft.com/office/powerpoint/2010/main" val="327141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5</a:t>
            </a:fld>
            <a:endParaRPr lang="pt-PT"/>
          </a:p>
        </p:txBody>
      </p:sp>
    </p:spTree>
    <p:extLst>
      <p:ext uri="{BB962C8B-B14F-4D97-AF65-F5344CB8AC3E}">
        <p14:creationId xmlns:p14="http://schemas.microsoft.com/office/powerpoint/2010/main" val="235407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7</a:t>
            </a:fld>
            <a:endParaRPr lang="pt-PT"/>
          </a:p>
        </p:txBody>
      </p:sp>
    </p:spTree>
    <p:extLst>
      <p:ext uri="{BB962C8B-B14F-4D97-AF65-F5344CB8AC3E}">
        <p14:creationId xmlns:p14="http://schemas.microsoft.com/office/powerpoint/2010/main" val="4056381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8</a:t>
            </a:fld>
            <a:endParaRPr lang="pt-PT"/>
          </a:p>
        </p:txBody>
      </p:sp>
    </p:spTree>
    <p:extLst>
      <p:ext uri="{BB962C8B-B14F-4D97-AF65-F5344CB8AC3E}">
        <p14:creationId xmlns:p14="http://schemas.microsoft.com/office/powerpoint/2010/main" val="244870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15</a:t>
            </a:fld>
            <a:endParaRPr lang="pt-PT"/>
          </a:p>
        </p:txBody>
      </p:sp>
    </p:spTree>
    <p:extLst>
      <p:ext uri="{BB962C8B-B14F-4D97-AF65-F5344CB8AC3E}">
        <p14:creationId xmlns:p14="http://schemas.microsoft.com/office/powerpoint/2010/main" val="246511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rtlCol="0"/>
          <a:lstStyle/>
          <a:p>
            <a:pPr rtl="0"/>
            <a:endParaRPr lang="pt-PT"/>
          </a:p>
        </p:txBody>
      </p:sp>
      <p:sp>
        <p:nvSpPr>
          <p:cNvPr id="4" name="Marcador de Posição do Número do Diapositivo 3"/>
          <p:cNvSpPr>
            <a:spLocks noGrp="1"/>
          </p:cNvSpPr>
          <p:nvPr>
            <p:ph type="sldNum" sz="quarter" idx="10"/>
          </p:nvPr>
        </p:nvSpPr>
        <p:spPr/>
        <p:txBody>
          <a:bodyPr rtlCol="0"/>
          <a:lstStyle/>
          <a:p>
            <a:pPr rtl="0"/>
            <a:fld id="{927CD11A-EED3-40CE-98A3-28FEE84867B3}" type="slidenum">
              <a:rPr lang="pt-PT" smtClean="0"/>
              <a:t>17</a:t>
            </a:fld>
            <a:endParaRPr lang="pt-PT"/>
          </a:p>
        </p:txBody>
      </p:sp>
    </p:spTree>
    <p:extLst>
      <p:ext uri="{BB962C8B-B14F-4D97-AF65-F5344CB8AC3E}">
        <p14:creationId xmlns:p14="http://schemas.microsoft.com/office/powerpoint/2010/main" val="416539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pPr rtl="0"/>
            <a:fld id="{01D9D3BE-36FA-40C0-8B97-7E8A4AD01D93}" type="datetime1">
              <a:rPr lang="pt-PT" noProof="0" smtClean="0"/>
              <a:t>02/06/2024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3251610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pPr rtl="0"/>
            <a:fld id="{3FCD4DF9-63A0-43B0-9318-DB8E7930FFEC}" type="datetime1">
              <a:rPr lang="pt-PT" noProof="0" smtClean="0"/>
              <a:t>02/06/2024</a:t>
            </a:fld>
            <a:endParaRPr lang="pt-PT" noProof="0"/>
          </a:p>
        </p:txBody>
      </p:sp>
      <p:sp>
        <p:nvSpPr>
          <p:cNvPr id="6" name="Footer Placeholder 5"/>
          <p:cNvSpPr>
            <a:spLocks noGrp="1"/>
          </p:cNvSpPr>
          <p:nvPr>
            <p:ph type="ftr" sz="quarter" idx="11"/>
          </p:nvPr>
        </p:nvSpPr>
        <p:spPr/>
        <p:txBody>
          <a:bodyPr/>
          <a:lstStyle/>
          <a:p>
            <a:pPr rtl="0"/>
            <a:r>
              <a:rPr lang="pt-PT" noProof="0"/>
              <a:t>Adicione um rodapé</a:t>
            </a:r>
          </a:p>
        </p:txBody>
      </p:sp>
      <p:sp>
        <p:nvSpPr>
          <p:cNvPr id="7" name="Slide Number Placeholder 6"/>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229224996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3FCD4DF9-63A0-43B0-9318-DB8E7930FFEC}" type="datetime1">
              <a:rPr lang="pt-PT" noProof="0" smtClean="0"/>
              <a:t>02/06/2024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24591998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pt-PT"/>
              <a:t>Clique para editar o estilo de título do Modelo Global</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PT"/>
              <a:t>Clique para editar os estilos do texto de Modelo Global</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3FCD4DF9-63A0-43B0-9318-DB8E7930FFEC}" type="datetime1">
              <a:rPr lang="pt-PT" noProof="0" smtClean="0"/>
              <a:t>02/06/2024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30607645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3FCD4DF9-63A0-43B0-9318-DB8E7930FFEC}" type="datetime1">
              <a:rPr lang="pt-PT" noProof="0" smtClean="0"/>
              <a:t>02/06/2024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369898958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ão de Nome com Citação">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pt-PT"/>
              <a:t>Clique para editar o estilo de título do Modelo Global</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pt-PT"/>
              <a:t>Clique para editar os estilos do texto de Modelo Global</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3FCD4DF9-63A0-43B0-9318-DB8E7930FFEC}" type="datetime1">
              <a:rPr lang="pt-PT" noProof="0" smtClean="0"/>
              <a:t>02/06/2024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263383242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pt-PT"/>
              <a:t>Clique para editar o estilo de título do Modelo Global</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pt-PT"/>
              <a:t>Clique para editar os estilos do texto de Modelo Global</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3FCD4DF9-63A0-43B0-9318-DB8E7930FFEC}" type="datetime1">
              <a:rPr lang="pt-PT" noProof="0" smtClean="0"/>
              <a:t>02/06/2024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169555426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pPr rtl="0"/>
            <a:fld id="{E8E894F7-CF6F-4EE4-AB55-6DB28A1395BE}" type="datetime1">
              <a:rPr lang="pt-PT" noProof="0" smtClean="0"/>
              <a:t>02/06/2024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3176732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pPr rtl="0"/>
            <a:fld id="{3FCD4DF9-63A0-43B0-9318-DB8E7930FFEC}" type="datetime1">
              <a:rPr lang="pt-PT" noProof="0" smtClean="0"/>
              <a:t>02/06/2024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227398379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nchor="ct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pPr rtl="0"/>
            <a:fld id="{4995952D-D2B7-46C1-9324-20C7FBDDA2E1}" type="datetime1">
              <a:rPr lang="pt-PT" noProof="0" smtClean="0"/>
              <a:t>02/06/2024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28982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pPr rtl="0"/>
            <a:fld id="{640A9CE0-2C94-4A99-97B1-3B867F36F2F1}" type="datetime1">
              <a:rPr lang="pt-PT" noProof="0" smtClean="0"/>
              <a:t>02/06/2024</a:t>
            </a:fld>
            <a:endParaRPr lang="pt-PT" noProof="0"/>
          </a:p>
        </p:txBody>
      </p:sp>
      <p:sp>
        <p:nvSpPr>
          <p:cNvPr id="5" name="Footer Placeholder 4"/>
          <p:cNvSpPr>
            <a:spLocks noGrp="1"/>
          </p:cNvSpPr>
          <p:nvPr>
            <p:ph type="ftr" sz="quarter" idx="11"/>
          </p:nvPr>
        </p:nvSpPr>
        <p:spPr/>
        <p:txBody>
          <a:bodyPr/>
          <a:lstStyle/>
          <a:p>
            <a:pPr rtl="0"/>
            <a:r>
              <a:rPr lang="pt-PT" noProof="0"/>
              <a:t>Adicione um rodapé</a:t>
            </a:r>
          </a:p>
        </p:txBody>
      </p:sp>
      <p:sp>
        <p:nvSpPr>
          <p:cNvPr id="6" name="Slide Number Placeholder 5"/>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3808145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pPr rtl="0"/>
            <a:fld id="{53F9D6AF-EA79-4DA6-942F-17D9176E331C}" type="datetime1">
              <a:rPr lang="pt-PT" smtClean="0"/>
              <a:t>02/06/2024</a:t>
            </a:fld>
            <a:endParaRPr lang="pt-PT" dirty="0"/>
          </a:p>
        </p:txBody>
      </p:sp>
      <p:sp>
        <p:nvSpPr>
          <p:cNvPr id="6" name="Footer Placeholder 5"/>
          <p:cNvSpPr>
            <a:spLocks noGrp="1"/>
          </p:cNvSpPr>
          <p:nvPr>
            <p:ph type="ftr" sz="quarter" idx="11"/>
          </p:nvPr>
        </p:nvSpPr>
        <p:spPr/>
        <p:txBody>
          <a:bodyPr/>
          <a:lstStyle/>
          <a:p>
            <a:pPr rtl="0"/>
            <a:r>
              <a:rPr lang="pt-PT"/>
              <a:t>Adicione um rodapé</a:t>
            </a:r>
            <a:endParaRPr lang="pt-PT" dirty="0"/>
          </a:p>
        </p:txBody>
      </p:sp>
      <p:sp>
        <p:nvSpPr>
          <p:cNvPr id="7" name="Slide Number Placeholder 6"/>
          <p:cNvSpPr>
            <a:spLocks noGrp="1"/>
          </p:cNvSpPr>
          <p:nvPr>
            <p:ph type="sldNum" sz="quarter" idx="12"/>
          </p:nvPr>
        </p:nvSpPr>
        <p:spPr/>
        <p:txBody>
          <a:bodyPr/>
          <a:lstStyle/>
          <a:p>
            <a:pPr rtl="0"/>
            <a:fld id="{E5B29C50-D6F1-4DB6-9B68-F4CD3996E9CF}" type="slidenum">
              <a:rPr lang="pt-PT" smtClean="0"/>
              <a:t>‹nº›</a:t>
            </a:fld>
            <a:endParaRPr lang="pt-PT" dirty="0"/>
          </a:p>
        </p:txBody>
      </p:sp>
    </p:spTree>
    <p:extLst>
      <p:ext uri="{BB962C8B-B14F-4D97-AF65-F5344CB8AC3E}">
        <p14:creationId xmlns:p14="http://schemas.microsoft.com/office/powerpoint/2010/main" val="3713838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pPr rtl="0"/>
            <a:fld id="{0254D504-578F-4B96-9F77-1082B2A03F2A}" type="datetime1">
              <a:rPr lang="pt-PT" noProof="0" smtClean="0"/>
              <a:t>02/06/2024</a:t>
            </a:fld>
            <a:endParaRPr lang="pt-PT" noProof="0"/>
          </a:p>
        </p:txBody>
      </p:sp>
      <p:sp>
        <p:nvSpPr>
          <p:cNvPr id="8" name="Footer Placeholder 7"/>
          <p:cNvSpPr>
            <a:spLocks noGrp="1"/>
          </p:cNvSpPr>
          <p:nvPr>
            <p:ph type="ftr" sz="quarter" idx="11"/>
          </p:nvPr>
        </p:nvSpPr>
        <p:spPr/>
        <p:txBody>
          <a:bodyPr/>
          <a:lstStyle/>
          <a:p>
            <a:pPr rtl="0"/>
            <a:r>
              <a:rPr lang="pt-PT" noProof="0"/>
              <a:t>Adicione um rodapé</a:t>
            </a:r>
          </a:p>
        </p:txBody>
      </p:sp>
      <p:sp>
        <p:nvSpPr>
          <p:cNvPr id="9" name="Slide Number Placeholder 8"/>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296686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pPr rtl="0"/>
            <a:fld id="{6FDFDC5C-F07C-4F1A-9CD5-7EBF5BA785DF}" type="datetime1">
              <a:rPr lang="pt-PT" noProof="0" smtClean="0"/>
              <a:t>02/06/2024</a:t>
            </a:fld>
            <a:endParaRPr lang="pt-PT" noProof="0"/>
          </a:p>
        </p:txBody>
      </p:sp>
      <p:sp>
        <p:nvSpPr>
          <p:cNvPr id="4" name="Footer Placeholder 3"/>
          <p:cNvSpPr>
            <a:spLocks noGrp="1"/>
          </p:cNvSpPr>
          <p:nvPr>
            <p:ph type="ftr" sz="quarter" idx="11"/>
          </p:nvPr>
        </p:nvSpPr>
        <p:spPr/>
        <p:txBody>
          <a:bodyPr/>
          <a:lstStyle/>
          <a:p>
            <a:pPr rtl="0"/>
            <a:r>
              <a:rPr lang="pt-PT" noProof="0"/>
              <a:t>Adicione um rodapé</a:t>
            </a:r>
          </a:p>
        </p:txBody>
      </p:sp>
      <p:sp>
        <p:nvSpPr>
          <p:cNvPr id="5" name="Slide Number Placeholder 4"/>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1078067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AEB4B2A4-C01D-4E14-9484-70F3BA66F648}" type="datetime1">
              <a:rPr lang="pt-PT" noProof="0" smtClean="0"/>
              <a:t>02/06/2024</a:t>
            </a:fld>
            <a:endParaRPr lang="pt-PT" noProof="0"/>
          </a:p>
        </p:txBody>
      </p:sp>
      <p:sp>
        <p:nvSpPr>
          <p:cNvPr id="3" name="Footer Placeholder 2"/>
          <p:cNvSpPr>
            <a:spLocks noGrp="1"/>
          </p:cNvSpPr>
          <p:nvPr>
            <p:ph type="ftr" sz="quarter" idx="11"/>
          </p:nvPr>
        </p:nvSpPr>
        <p:spPr/>
        <p:txBody>
          <a:bodyPr/>
          <a:lstStyle/>
          <a:p>
            <a:pPr rtl="0"/>
            <a:r>
              <a:rPr lang="pt-PT" noProof="0"/>
              <a:t>Adicione um rodapé</a:t>
            </a:r>
          </a:p>
        </p:txBody>
      </p:sp>
      <p:sp>
        <p:nvSpPr>
          <p:cNvPr id="4" name="Slide Number Placeholder 3"/>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1377816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pt-PT"/>
              <a:t>Clique para editar o estilo de título do Modelo Global</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pPr rtl="0"/>
            <a:fld id="{1A59B6A2-0A2A-49E8-AEFF-B3367516207F}" type="datetime1">
              <a:rPr lang="pt-PT" noProof="0" smtClean="0"/>
              <a:t>02/06/2024</a:t>
            </a:fld>
            <a:endParaRPr lang="pt-PT" noProof="0"/>
          </a:p>
        </p:txBody>
      </p:sp>
      <p:sp>
        <p:nvSpPr>
          <p:cNvPr id="6" name="Footer Placeholder 5"/>
          <p:cNvSpPr>
            <a:spLocks noGrp="1"/>
          </p:cNvSpPr>
          <p:nvPr>
            <p:ph type="ftr" sz="quarter" idx="11"/>
          </p:nvPr>
        </p:nvSpPr>
        <p:spPr/>
        <p:txBody>
          <a:bodyPr/>
          <a:lstStyle/>
          <a:p>
            <a:pPr rtl="0"/>
            <a:r>
              <a:rPr lang="pt-PT" noProof="0"/>
              <a:t>Adicione um rodapé</a:t>
            </a:r>
          </a:p>
        </p:txBody>
      </p:sp>
      <p:sp>
        <p:nvSpPr>
          <p:cNvPr id="7" name="Slide Number Placeholder 6"/>
          <p:cNvSpPr>
            <a:spLocks noGrp="1"/>
          </p:cNvSpPr>
          <p:nvPr>
            <p:ph type="sldNum" sz="quarter" idx="12"/>
          </p:nvPr>
        </p:nvSpPr>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1519136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pt-PT"/>
              <a:t>Clique para editar o estilo de título do Modelo Global</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a:xfrm>
            <a:off x="6399212" y="5883275"/>
            <a:ext cx="914400" cy="365125"/>
          </a:xfrm>
        </p:spPr>
        <p:txBody>
          <a:bodyPr/>
          <a:lstStyle/>
          <a:p>
            <a:pPr rtl="0"/>
            <a:fld id="{89E44DD3-9259-40A1-8E3A-1CF112847E75}" type="datetime1">
              <a:rPr lang="pt-PT" noProof="0" smtClean="0"/>
              <a:t>02/06/2024</a:t>
            </a:fld>
            <a:endParaRPr lang="pt-PT" noProof="0"/>
          </a:p>
        </p:txBody>
      </p:sp>
      <p:sp>
        <p:nvSpPr>
          <p:cNvPr id="6" name="Footer Placeholder 5"/>
          <p:cNvSpPr>
            <a:spLocks noGrp="1"/>
          </p:cNvSpPr>
          <p:nvPr>
            <p:ph type="ftr" sz="quarter" idx="11"/>
          </p:nvPr>
        </p:nvSpPr>
        <p:spPr>
          <a:xfrm>
            <a:off x="1141412" y="5883275"/>
            <a:ext cx="5105400" cy="365125"/>
          </a:xfrm>
        </p:spPr>
        <p:txBody>
          <a:bodyPr/>
          <a:lstStyle/>
          <a:p>
            <a:pPr rtl="0"/>
            <a:r>
              <a:rPr lang="pt-PT" noProof="0"/>
              <a:t>Adicione um rodapé</a:t>
            </a:r>
          </a:p>
        </p:txBody>
      </p:sp>
      <p:sp>
        <p:nvSpPr>
          <p:cNvPr id="7" name="Slide Number Placeholder 6"/>
          <p:cNvSpPr>
            <a:spLocks noGrp="1"/>
          </p:cNvSpPr>
          <p:nvPr>
            <p:ph type="sldNum" sz="quarter" idx="12"/>
          </p:nvPr>
        </p:nvSpPr>
        <p:spPr>
          <a:xfrm>
            <a:off x="10742612" y="5883275"/>
            <a:ext cx="322567" cy="365125"/>
          </a:xfrm>
        </p:spPr>
        <p:txBody>
          <a:bodyPr/>
          <a:lstStyle/>
          <a:p>
            <a:pPr rtl="0"/>
            <a:fld id="{E5B29C50-D6F1-4DB6-9B68-F4CD3996E9CF}" type="slidenum">
              <a:rPr lang="pt-PT" noProof="0" smtClean="0"/>
              <a:t>‹nº›</a:t>
            </a:fld>
            <a:endParaRPr lang="pt-PT" noProof="0"/>
          </a:p>
        </p:txBody>
      </p:sp>
    </p:spTree>
    <p:extLst>
      <p:ext uri="{BB962C8B-B14F-4D97-AF65-F5344CB8AC3E}">
        <p14:creationId xmlns:p14="http://schemas.microsoft.com/office/powerpoint/2010/main" val="383522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fld id="{3FCD4DF9-63A0-43B0-9318-DB8E7930FFEC}" type="datetime1">
              <a:rPr lang="pt-PT" noProof="0" smtClean="0"/>
              <a:t>02/06/2024</a:t>
            </a:fld>
            <a:endParaRPr lang="pt-PT" noProof="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r>
              <a:rPr lang="pt-PT" noProof="0"/>
              <a:t>Adicione um rodapé</a:t>
            </a: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pPr rtl="0"/>
            <a:fld id="{E5B29C50-D6F1-4DB6-9B68-F4CD3996E9CF}" type="slidenum">
              <a:rPr lang="pt-PT" noProof="0" smtClean="0"/>
              <a:pPr rtl="0"/>
              <a:t>‹nº›</a:t>
            </a:fld>
            <a:endParaRPr lang="pt-PT" noProof="0"/>
          </a:p>
        </p:txBody>
      </p:sp>
    </p:spTree>
    <p:extLst>
      <p:ext uri="{BB962C8B-B14F-4D97-AF65-F5344CB8AC3E}">
        <p14:creationId xmlns:p14="http://schemas.microsoft.com/office/powerpoint/2010/main" val="1952294528"/>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 userDrawn="1">
          <p15:clr>
            <a:srgbClr val="F26B43"/>
          </p15:clr>
        </p15:guide>
        <p15:guide id="4" pos="6648" userDrawn="1">
          <p15:clr>
            <a:srgbClr val="F26B43"/>
          </p15:clr>
        </p15:guide>
        <p15:guide id="5" orient="horz" pos="3528" userDrawn="1">
          <p15:clr>
            <a:srgbClr val="F26B43"/>
          </p15:clr>
        </p15:guide>
        <p15:guide id="6" orient="horz" pos="1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CD55D-6258-B6AC-2CBB-5423855E2B60}"/>
              </a:ext>
            </a:extLst>
          </p:cNvPr>
          <p:cNvSpPr>
            <a:spLocks noGrp="1"/>
          </p:cNvSpPr>
          <p:nvPr>
            <p:ph type="ctrTitle"/>
          </p:nvPr>
        </p:nvSpPr>
        <p:spPr>
          <a:xfrm>
            <a:off x="861391" y="1536896"/>
            <a:ext cx="10469218" cy="1775791"/>
          </a:xfrm>
        </p:spPr>
        <p:txBody>
          <a:bodyPr>
            <a:normAutofit/>
          </a:bodyPr>
          <a:lstStyle/>
          <a:p>
            <a:r>
              <a:rPr lang="en-US" sz="3600" b="1" kern="100" dirty="0">
                <a:effectLst/>
                <a:latin typeface="Arial" panose="020B0604020202020204" pitchFamily="34" charset="0"/>
                <a:ea typeface="Calibri" panose="020F0502020204030204" pitchFamily="34" charset="0"/>
                <a:cs typeface="Times New Roman" panose="02020603050405020304" pitchFamily="18" charset="0"/>
              </a:rPr>
              <a:t>Mapping Omics datasets on KEGG Metabolic Pathways</a:t>
            </a:r>
            <a:endParaRPr lang="pt-PT" dirty="0"/>
          </a:p>
        </p:txBody>
      </p:sp>
      <p:sp>
        <p:nvSpPr>
          <p:cNvPr id="3" name="Subtítulo 2">
            <a:extLst>
              <a:ext uri="{FF2B5EF4-FFF2-40B4-BE49-F238E27FC236}">
                <a16:creationId xmlns:a16="http://schemas.microsoft.com/office/drawing/2014/main" id="{C9D6C96E-7086-5CFF-5863-9700762FE42D}"/>
              </a:ext>
            </a:extLst>
          </p:cNvPr>
          <p:cNvSpPr>
            <a:spLocks noGrp="1"/>
          </p:cNvSpPr>
          <p:nvPr>
            <p:ph type="subTitle" idx="1"/>
          </p:nvPr>
        </p:nvSpPr>
        <p:spPr>
          <a:xfrm>
            <a:off x="1524000" y="3665342"/>
            <a:ext cx="9144000" cy="1655762"/>
          </a:xfrm>
        </p:spPr>
        <p:txBody>
          <a:bodyPr>
            <a:normAutofit/>
          </a:bodyPr>
          <a:lstStyle/>
          <a:p>
            <a:r>
              <a:rPr lang="pt-PT" sz="2000" dirty="0" err="1">
                <a:effectLst>
                  <a:glow rad="38100">
                    <a:schemeClr val="bg1">
                      <a:lumMod val="50000"/>
                      <a:lumOff val="50000"/>
                      <a:alpha val="20000"/>
                    </a:schemeClr>
                  </a:glow>
                </a:effectLst>
                <a:latin typeface="Arial" panose="020B0604020202020204" pitchFamily="34" charset="0"/>
                <a:cs typeface="Arial" panose="020B0604020202020204" pitchFamily="34" charset="0"/>
              </a:rPr>
              <a:t>Master's</a:t>
            </a:r>
            <a:r>
              <a:rPr lang="pt-PT" sz="2000" dirty="0">
                <a:effectLst>
                  <a:glow rad="38100">
                    <a:schemeClr val="bg1">
                      <a:lumMod val="50000"/>
                      <a:lumOff val="50000"/>
                      <a:alpha val="20000"/>
                    </a:schemeClr>
                  </a:glow>
                </a:effectLst>
                <a:latin typeface="Arial" panose="020B0604020202020204" pitchFamily="34" charset="0"/>
                <a:cs typeface="Arial" panose="020B0604020202020204" pitchFamily="34" charset="0"/>
              </a:rPr>
              <a:t> Project in </a:t>
            </a:r>
            <a:r>
              <a:rPr lang="pt-PT" sz="2000" dirty="0" err="1">
                <a:effectLst>
                  <a:glow rad="38100">
                    <a:schemeClr val="bg1">
                      <a:lumMod val="50000"/>
                      <a:lumOff val="50000"/>
                      <a:alpha val="20000"/>
                    </a:schemeClr>
                  </a:glow>
                </a:effectLst>
                <a:latin typeface="Arial" panose="020B0604020202020204" pitchFamily="34" charset="0"/>
                <a:cs typeface="Arial" panose="020B0604020202020204" pitchFamily="34" charset="0"/>
              </a:rPr>
              <a:t>Bioinformatics</a:t>
            </a:r>
            <a:endParaRPr lang="pt-PT" sz="2000" dirty="0">
              <a:effectLst>
                <a:glow rad="38100">
                  <a:schemeClr val="bg1">
                    <a:lumMod val="50000"/>
                    <a:lumOff val="50000"/>
                    <a:alpha val="20000"/>
                  </a:schemeClr>
                </a:glow>
              </a:effectLst>
              <a:latin typeface="Arial" panose="020B0604020202020204" pitchFamily="34" charset="0"/>
              <a:cs typeface="Arial" panose="020B0604020202020204" pitchFamily="34" charset="0"/>
            </a:endParaRPr>
          </a:p>
          <a:p>
            <a:r>
              <a:rPr lang="pt-PT" sz="2000" b="1" dirty="0">
                <a:effectLst>
                  <a:glow rad="38100">
                    <a:schemeClr val="bg1">
                      <a:lumMod val="50000"/>
                      <a:lumOff val="50000"/>
                      <a:alpha val="20000"/>
                    </a:schemeClr>
                  </a:glow>
                </a:effectLst>
                <a:latin typeface="Arial" panose="020B0604020202020204" pitchFamily="34" charset="0"/>
                <a:cs typeface="Arial" panose="020B0604020202020204" pitchFamily="34" charset="0"/>
              </a:rPr>
              <a:t>Duarte Alves Velho</a:t>
            </a:r>
          </a:p>
          <a:p>
            <a:r>
              <a:rPr lang="pt-PT" sz="2000" dirty="0" err="1">
                <a:effectLst>
                  <a:glow rad="38100">
                    <a:schemeClr val="bg1">
                      <a:lumMod val="50000"/>
                      <a:lumOff val="50000"/>
                      <a:alpha val="20000"/>
                    </a:schemeClr>
                  </a:glow>
                </a:effectLst>
                <a:latin typeface="Arial" panose="020B0604020202020204" pitchFamily="34" charset="0"/>
                <a:cs typeface="Arial" panose="020B0604020202020204" pitchFamily="34" charset="0"/>
              </a:rPr>
              <a:t>May</a:t>
            </a:r>
            <a:r>
              <a:rPr lang="pt-PT" sz="2000" dirty="0">
                <a:effectLst>
                  <a:glow rad="38100">
                    <a:schemeClr val="bg1">
                      <a:lumMod val="50000"/>
                      <a:lumOff val="50000"/>
                      <a:alpha val="20000"/>
                    </a:schemeClr>
                  </a:glow>
                </a:effectLst>
                <a:latin typeface="Arial" panose="020B0604020202020204" pitchFamily="34" charset="0"/>
                <a:cs typeface="Arial" panose="020B0604020202020204" pitchFamily="34" charset="0"/>
              </a:rPr>
              <a:t> 2024</a:t>
            </a:r>
          </a:p>
        </p:txBody>
      </p:sp>
      <p:sp>
        <p:nvSpPr>
          <p:cNvPr id="6" name="CaixaDeTexto 5">
            <a:extLst>
              <a:ext uri="{FF2B5EF4-FFF2-40B4-BE49-F238E27FC236}">
                <a16:creationId xmlns:a16="http://schemas.microsoft.com/office/drawing/2014/main" id="{BC079096-F01A-308E-9293-233B56F2E7BF}"/>
              </a:ext>
            </a:extLst>
          </p:cNvPr>
          <p:cNvSpPr txBox="1"/>
          <p:nvPr/>
        </p:nvSpPr>
        <p:spPr>
          <a:xfrm>
            <a:off x="2298915" y="5546209"/>
            <a:ext cx="7594169" cy="1025922"/>
          </a:xfrm>
          <a:prstGeom prst="rect">
            <a:avLst/>
          </a:prstGeom>
          <a:noFill/>
        </p:spPr>
        <p:txBody>
          <a:bodyPr wrap="square" rtlCol="0">
            <a:spAutoFit/>
          </a:bodyPr>
          <a:lstStyle/>
          <a:p>
            <a:pPr algn="ctr">
              <a:spcAft>
                <a:spcPts val="400"/>
              </a:spcAft>
            </a:pPr>
            <a:r>
              <a:rPr lang="pt-PT" dirty="0" err="1">
                <a:latin typeface="Arial" panose="020B0604020202020204" pitchFamily="34" charset="0"/>
                <a:cs typeface="Arial" panose="020B0604020202020204" pitchFamily="34" charset="0"/>
              </a:rPr>
              <a:t>Under</a:t>
            </a:r>
            <a:r>
              <a:rPr lang="pt-PT" dirty="0">
                <a:latin typeface="Arial" panose="020B0604020202020204" pitchFamily="34" charset="0"/>
                <a:cs typeface="Arial" panose="020B0604020202020204" pitchFamily="34" charset="0"/>
              </a:rPr>
              <a:t> the </a:t>
            </a:r>
            <a:r>
              <a:rPr lang="pt-PT" dirty="0" err="1">
                <a:latin typeface="Arial" panose="020B0604020202020204" pitchFamily="34" charset="0"/>
                <a:cs typeface="Arial" panose="020B0604020202020204" pitchFamily="34" charset="0"/>
              </a:rPr>
              <a:t>guidance</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of</a:t>
            </a:r>
            <a:r>
              <a:rPr lang="pt-PT" dirty="0">
                <a:latin typeface="Arial" panose="020B0604020202020204" pitchFamily="34" charset="0"/>
                <a:cs typeface="Arial" panose="020B0604020202020204" pitchFamily="34" charset="0"/>
              </a:rPr>
              <a:t>:</a:t>
            </a:r>
          </a:p>
          <a:p>
            <a:pPr algn="ctr">
              <a:spcAft>
                <a:spcPts val="400"/>
              </a:spcAft>
            </a:pPr>
            <a:r>
              <a:rPr lang="pt-PT" dirty="0">
                <a:latin typeface="Arial" panose="020B0604020202020204" pitchFamily="34" charset="0"/>
                <a:cs typeface="Arial" panose="020B0604020202020204" pitchFamily="34" charset="0"/>
              </a:rPr>
              <a:t>Andreia Salvador; </a:t>
            </a:r>
          </a:p>
          <a:p>
            <a:pPr algn="ctr">
              <a:spcAft>
                <a:spcPts val="400"/>
              </a:spcAft>
            </a:pPr>
            <a:r>
              <a:rPr lang="pt-PT" dirty="0">
                <a:latin typeface="Arial" panose="020B0604020202020204" pitchFamily="34" charset="0"/>
                <a:cs typeface="Arial" panose="020B0604020202020204" pitchFamily="34" charset="0"/>
              </a:rPr>
              <a:t>João Sequeira</a:t>
            </a:r>
          </a:p>
        </p:txBody>
      </p:sp>
      <p:pic>
        <p:nvPicPr>
          <p:cNvPr id="8" name="Imagem 7">
            <a:extLst>
              <a:ext uri="{FF2B5EF4-FFF2-40B4-BE49-F238E27FC236}">
                <a16:creationId xmlns:a16="http://schemas.microsoft.com/office/drawing/2014/main" id="{62826E5A-85F8-BCE2-9717-DA0B64EE94F7}"/>
              </a:ext>
            </a:extLst>
          </p:cNvPr>
          <p:cNvPicPr>
            <a:picLocks noChangeAspect="1"/>
          </p:cNvPicPr>
          <p:nvPr/>
        </p:nvPicPr>
        <p:blipFill>
          <a:blip r:embed="rId2"/>
          <a:stretch>
            <a:fillRect/>
          </a:stretch>
        </p:blipFill>
        <p:spPr>
          <a:xfrm>
            <a:off x="1357745" y="0"/>
            <a:ext cx="1476560" cy="940112"/>
          </a:xfrm>
          <a:prstGeom prst="rect">
            <a:avLst/>
          </a:prstGeom>
        </p:spPr>
      </p:pic>
      <p:pic>
        <p:nvPicPr>
          <p:cNvPr id="12" name="Imagem 11" descr="Uma imagem com captura de ecrã, símbolo, Tipo de letra, Gráficos&#10;&#10;Descrição gerada automaticamente">
            <a:extLst>
              <a:ext uri="{FF2B5EF4-FFF2-40B4-BE49-F238E27FC236}">
                <a16:creationId xmlns:a16="http://schemas.microsoft.com/office/drawing/2014/main" id="{01D24BDE-75C7-A169-D7AF-2C07012F619E}"/>
              </a:ext>
            </a:extLst>
          </p:cNvPr>
          <p:cNvPicPr>
            <a:picLocks noChangeAspect="1"/>
          </p:cNvPicPr>
          <p:nvPr/>
        </p:nvPicPr>
        <p:blipFill>
          <a:blip r:embed="rId3"/>
          <a:stretch>
            <a:fillRect/>
          </a:stretch>
        </p:blipFill>
        <p:spPr>
          <a:xfrm>
            <a:off x="0" y="0"/>
            <a:ext cx="1357745" cy="1228759"/>
          </a:xfrm>
          <a:prstGeom prst="rect">
            <a:avLst/>
          </a:prstGeom>
        </p:spPr>
      </p:pic>
    </p:spTree>
    <p:extLst>
      <p:ext uri="{BB962C8B-B14F-4D97-AF65-F5344CB8AC3E}">
        <p14:creationId xmlns:p14="http://schemas.microsoft.com/office/powerpoint/2010/main" val="2198471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51ABC-320B-6B7D-B9CD-5A1671B25514}"/>
              </a:ext>
            </a:extLst>
          </p:cNvPr>
          <p:cNvSpPr>
            <a:spLocks noGrp="1"/>
          </p:cNvSpPr>
          <p:nvPr>
            <p:ph type="title"/>
          </p:nvPr>
        </p:nvSpPr>
        <p:spPr/>
        <p:txBody>
          <a:bodyPr/>
          <a:lstStyle/>
          <a:p>
            <a:r>
              <a:rPr lang="en-US" dirty="0"/>
              <a:t>Step 1: Run </a:t>
            </a:r>
            <a:r>
              <a:rPr lang="en-US" dirty="0" err="1"/>
              <a:t>KEGGCharter</a:t>
            </a:r>
            <a:r>
              <a:rPr lang="en-US" dirty="0"/>
              <a:t> to see the outputs;</a:t>
            </a:r>
            <a:br>
              <a:rPr lang="en-US" dirty="0"/>
            </a:br>
            <a:endParaRPr lang="pt-PT" dirty="0"/>
          </a:p>
        </p:txBody>
      </p:sp>
      <p:pic>
        <p:nvPicPr>
          <p:cNvPr id="5" name="Imagem 4">
            <a:extLst>
              <a:ext uri="{FF2B5EF4-FFF2-40B4-BE49-F238E27FC236}">
                <a16:creationId xmlns:a16="http://schemas.microsoft.com/office/drawing/2014/main" id="{59AC5367-629D-58A1-68DB-44C8DFBEB42A}"/>
              </a:ext>
            </a:extLst>
          </p:cNvPr>
          <p:cNvPicPr>
            <a:picLocks noChangeAspect="1"/>
          </p:cNvPicPr>
          <p:nvPr/>
        </p:nvPicPr>
        <p:blipFill>
          <a:blip r:embed="rId2"/>
          <a:stretch>
            <a:fillRect/>
          </a:stretch>
        </p:blipFill>
        <p:spPr>
          <a:xfrm>
            <a:off x="863590" y="2514600"/>
            <a:ext cx="10461643" cy="664522"/>
          </a:xfrm>
          <a:prstGeom prst="rect">
            <a:avLst/>
          </a:prstGeom>
        </p:spPr>
      </p:pic>
      <p:pic>
        <p:nvPicPr>
          <p:cNvPr id="9" name="Imagem 8">
            <a:extLst>
              <a:ext uri="{FF2B5EF4-FFF2-40B4-BE49-F238E27FC236}">
                <a16:creationId xmlns:a16="http://schemas.microsoft.com/office/drawing/2014/main" id="{D3506DE1-924C-30E4-6226-BA6472E1F4FD}"/>
              </a:ext>
            </a:extLst>
          </p:cNvPr>
          <p:cNvPicPr>
            <a:picLocks noChangeAspect="1"/>
          </p:cNvPicPr>
          <p:nvPr/>
        </p:nvPicPr>
        <p:blipFill>
          <a:blip r:embed="rId3"/>
          <a:stretch>
            <a:fillRect/>
          </a:stretch>
        </p:blipFill>
        <p:spPr>
          <a:xfrm>
            <a:off x="1679688" y="3678879"/>
            <a:ext cx="2514951" cy="409632"/>
          </a:xfrm>
          <a:prstGeom prst="rect">
            <a:avLst/>
          </a:prstGeom>
        </p:spPr>
      </p:pic>
      <p:cxnSp>
        <p:nvCxnSpPr>
          <p:cNvPr id="11" name="Conexão reta unidirecional 10">
            <a:extLst>
              <a:ext uri="{FF2B5EF4-FFF2-40B4-BE49-F238E27FC236}">
                <a16:creationId xmlns:a16="http://schemas.microsoft.com/office/drawing/2014/main" id="{C53B0C88-6078-AC99-1C07-281FEF840D6F}"/>
              </a:ext>
            </a:extLst>
          </p:cNvPr>
          <p:cNvCxnSpPr/>
          <p:nvPr/>
        </p:nvCxnSpPr>
        <p:spPr>
          <a:xfrm flipH="1">
            <a:off x="3408218" y="3179122"/>
            <a:ext cx="457200" cy="499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reta unidirecional 12">
            <a:extLst>
              <a:ext uri="{FF2B5EF4-FFF2-40B4-BE49-F238E27FC236}">
                <a16:creationId xmlns:a16="http://schemas.microsoft.com/office/drawing/2014/main" id="{5DB358F5-49DD-0AFE-59D3-202889A8DACC}"/>
              </a:ext>
            </a:extLst>
          </p:cNvPr>
          <p:cNvCxnSpPr>
            <a:cxnSpLocks/>
            <a:endCxn id="15" idx="1"/>
          </p:cNvCxnSpPr>
          <p:nvPr/>
        </p:nvCxnSpPr>
        <p:spPr>
          <a:xfrm flipV="1">
            <a:off x="2937163" y="3545919"/>
            <a:ext cx="4345707" cy="236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4B8FDEEC-A3BD-ACD4-47F9-D82942200D9A}"/>
              </a:ext>
            </a:extLst>
          </p:cNvPr>
          <p:cNvSpPr txBox="1"/>
          <p:nvPr/>
        </p:nvSpPr>
        <p:spPr>
          <a:xfrm>
            <a:off x="7282870" y="3361253"/>
            <a:ext cx="2087428" cy="369332"/>
          </a:xfrm>
          <a:prstGeom prst="rect">
            <a:avLst/>
          </a:prstGeom>
          <a:noFill/>
        </p:spPr>
        <p:txBody>
          <a:bodyPr wrap="square" rtlCol="0">
            <a:spAutoFit/>
          </a:bodyPr>
          <a:lstStyle/>
          <a:p>
            <a:r>
              <a:rPr lang="pt-PT" dirty="0"/>
              <a:t>KGML</a:t>
            </a:r>
          </a:p>
        </p:txBody>
      </p:sp>
      <p:cxnSp>
        <p:nvCxnSpPr>
          <p:cNvPr id="17" name="Conexão reta unidirecional 16">
            <a:extLst>
              <a:ext uri="{FF2B5EF4-FFF2-40B4-BE49-F238E27FC236}">
                <a16:creationId xmlns:a16="http://schemas.microsoft.com/office/drawing/2014/main" id="{80ADFF06-5A83-67D2-ECE6-00FE755818B7}"/>
              </a:ext>
            </a:extLst>
          </p:cNvPr>
          <p:cNvCxnSpPr>
            <a:cxnSpLocks/>
          </p:cNvCxnSpPr>
          <p:nvPr/>
        </p:nvCxnSpPr>
        <p:spPr>
          <a:xfrm>
            <a:off x="2660072" y="4018958"/>
            <a:ext cx="0" cy="695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E8F48F33-04A5-D8D9-7370-BE69205E73C6}"/>
              </a:ext>
            </a:extLst>
          </p:cNvPr>
          <p:cNvSpPr txBox="1"/>
          <p:nvPr/>
        </p:nvSpPr>
        <p:spPr>
          <a:xfrm>
            <a:off x="770072" y="4699446"/>
            <a:ext cx="4572384" cy="369332"/>
          </a:xfrm>
          <a:prstGeom prst="rect">
            <a:avLst/>
          </a:prstGeom>
          <a:noFill/>
        </p:spPr>
        <p:txBody>
          <a:bodyPr wrap="square" rtlCol="0">
            <a:spAutoFit/>
          </a:bodyPr>
          <a:lstStyle/>
          <a:p>
            <a:r>
              <a:rPr lang="pt-PT" dirty="0" err="1"/>
              <a:t>Two</a:t>
            </a:r>
            <a:r>
              <a:rPr lang="pt-PT" dirty="0"/>
              <a:t> PNG </a:t>
            </a:r>
            <a:r>
              <a:rPr lang="pt-PT" dirty="0" err="1"/>
              <a:t>Maps</a:t>
            </a:r>
            <a:r>
              <a:rPr lang="pt-PT" dirty="0"/>
              <a:t> (</a:t>
            </a:r>
            <a:r>
              <a:rPr lang="pt-PT" dirty="0" err="1"/>
              <a:t>differential</a:t>
            </a:r>
            <a:r>
              <a:rPr lang="pt-PT" dirty="0"/>
              <a:t>; </a:t>
            </a:r>
            <a:r>
              <a:rPr lang="pt-PT" dirty="0" err="1"/>
              <a:t>potential</a:t>
            </a:r>
            <a:r>
              <a:rPr lang="pt-PT" dirty="0"/>
              <a:t>)</a:t>
            </a:r>
          </a:p>
        </p:txBody>
      </p:sp>
      <p:pic>
        <p:nvPicPr>
          <p:cNvPr id="6" name="Imagem 5">
            <a:extLst>
              <a:ext uri="{FF2B5EF4-FFF2-40B4-BE49-F238E27FC236}">
                <a16:creationId xmlns:a16="http://schemas.microsoft.com/office/drawing/2014/main" id="{9FA25694-5F18-8B66-CBAE-FCCC07C5A48D}"/>
              </a:ext>
            </a:extLst>
          </p:cNvPr>
          <p:cNvPicPr>
            <a:picLocks noChangeAspect="1"/>
          </p:cNvPicPr>
          <p:nvPr/>
        </p:nvPicPr>
        <p:blipFill>
          <a:blip r:embed="rId4"/>
          <a:stretch>
            <a:fillRect/>
          </a:stretch>
        </p:blipFill>
        <p:spPr>
          <a:xfrm>
            <a:off x="770072" y="5103910"/>
            <a:ext cx="1992581" cy="1509380"/>
          </a:xfrm>
          <a:prstGeom prst="rect">
            <a:avLst/>
          </a:prstGeom>
        </p:spPr>
      </p:pic>
      <p:pic>
        <p:nvPicPr>
          <p:cNvPr id="7" name="Imagem 6">
            <a:extLst>
              <a:ext uri="{FF2B5EF4-FFF2-40B4-BE49-F238E27FC236}">
                <a16:creationId xmlns:a16="http://schemas.microsoft.com/office/drawing/2014/main" id="{0ABA59D5-414D-9344-B06F-2BAE9144E04F}"/>
              </a:ext>
            </a:extLst>
          </p:cNvPr>
          <p:cNvPicPr>
            <a:picLocks noChangeAspect="1"/>
          </p:cNvPicPr>
          <p:nvPr/>
        </p:nvPicPr>
        <p:blipFill>
          <a:blip r:embed="rId5"/>
          <a:stretch>
            <a:fillRect/>
          </a:stretch>
        </p:blipFill>
        <p:spPr>
          <a:xfrm>
            <a:off x="3046821" y="5103910"/>
            <a:ext cx="2295635" cy="1509380"/>
          </a:xfrm>
          <a:prstGeom prst="rect">
            <a:avLst/>
          </a:prstGeom>
        </p:spPr>
      </p:pic>
      <p:pic>
        <p:nvPicPr>
          <p:cNvPr id="10" name="Imagem 9">
            <a:extLst>
              <a:ext uri="{FF2B5EF4-FFF2-40B4-BE49-F238E27FC236}">
                <a16:creationId xmlns:a16="http://schemas.microsoft.com/office/drawing/2014/main" id="{AEDCBCF0-9CE4-D875-E78C-385368032F81}"/>
              </a:ext>
            </a:extLst>
          </p:cNvPr>
          <p:cNvPicPr>
            <a:picLocks noChangeAspect="1"/>
          </p:cNvPicPr>
          <p:nvPr/>
        </p:nvPicPr>
        <p:blipFill>
          <a:blip r:embed="rId6"/>
          <a:stretch>
            <a:fillRect/>
          </a:stretch>
        </p:blipFill>
        <p:spPr>
          <a:xfrm>
            <a:off x="5708457" y="3782291"/>
            <a:ext cx="6483927" cy="2491219"/>
          </a:xfrm>
          <a:prstGeom prst="rect">
            <a:avLst/>
          </a:prstGeom>
        </p:spPr>
      </p:pic>
    </p:spTree>
    <p:extLst>
      <p:ext uri="{BB962C8B-B14F-4D97-AF65-F5344CB8AC3E}">
        <p14:creationId xmlns:p14="http://schemas.microsoft.com/office/powerpoint/2010/main" val="1757392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51ABC-320B-6B7D-B9CD-5A1671B25514}"/>
              </a:ext>
            </a:extLst>
          </p:cNvPr>
          <p:cNvSpPr>
            <a:spLocks noGrp="1"/>
          </p:cNvSpPr>
          <p:nvPr>
            <p:ph type="title"/>
          </p:nvPr>
        </p:nvSpPr>
        <p:spPr/>
        <p:txBody>
          <a:bodyPr/>
          <a:lstStyle/>
          <a:p>
            <a:pPr rtl="0"/>
            <a:r>
              <a:rPr lang="en-US" dirty="0"/>
              <a:t>Step 2: Through modifications to the tool, generate new results;</a:t>
            </a:r>
          </a:p>
        </p:txBody>
      </p:sp>
      <p:pic>
        <p:nvPicPr>
          <p:cNvPr id="7" name="Imagem 6">
            <a:extLst>
              <a:ext uri="{FF2B5EF4-FFF2-40B4-BE49-F238E27FC236}">
                <a16:creationId xmlns:a16="http://schemas.microsoft.com/office/drawing/2014/main" id="{D78AD813-E0EF-05BC-2EF9-D3899CCCDCC3}"/>
              </a:ext>
            </a:extLst>
          </p:cNvPr>
          <p:cNvPicPr>
            <a:picLocks noChangeAspect="1"/>
          </p:cNvPicPr>
          <p:nvPr/>
        </p:nvPicPr>
        <p:blipFill rotWithShape="1">
          <a:blip r:embed="rId2"/>
          <a:srcRect l="-235" r="57516"/>
          <a:stretch/>
        </p:blipFill>
        <p:spPr>
          <a:xfrm>
            <a:off x="1494036" y="5112327"/>
            <a:ext cx="2514951" cy="1057423"/>
          </a:xfrm>
          <a:prstGeom prst="rect">
            <a:avLst/>
          </a:prstGeom>
        </p:spPr>
      </p:pic>
      <p:cxnSp>
        <p:nvCxnSpPr>
          <p:cNvPr id="9" name="Conexão reta unidirecional 8">
            <a:extLst>
              <a:ext uri="{FF2B5EF4-FFF2-40B4-BE49-F238E27FC236}">
                <a16:creationId xmlns:a16="http://schemas.microsoft.com/office/drawing/2014/main" id="{24D1B93B-7D56-D41F-C7B9-87D9D5C8A104}"/>
              </a:ext>
            </a:extLst>
          </p:cNvPr>
          <p:cNvCxnSpPr>
            <a:cxnSpLocks/>
            <a:endCxn id="4" idx="0"/>
          </p:cNvCxnSpPr>
          <p:nvPr/>
        </p:nvCxnSpPr>
        <p:spPr>
          <a:xfrm flipH="1">
            <a:off x="2845084" y="3528893"/>
            <a:ext cx="331017" cy="442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19ED25E8-021E-0637-F3ED-DC134A852B6E}"/>
              </a:ext>
            </a:extLst>
          </p:cNvPr>
          <p:cNvPicPr>
            <a:picLocks noChangeAspect="1"/>
          </p:cNvPicPr>
          <p:nvPr/>
        </p:nvPicPr>
        <p:blipFill>
          <a:blip r:embed="rId3"/>
          <a:stretch>
            <a:fillRect/>
          </a:stretch>
        </p:blipFill>
        <p:spPr>
          <a:xfrm>
            <a:off x="878746" y="2881103"/>
            <a:ext cx="10431331" cy="647790"/>
          </a:xfrm>
          <a:prstGeom prst="rect">
            <a:avLst/>
          </a:prstGeom>
        </p:spPr>
      </p:pic>
      <p:pic>
        <p:nvPicPr>
          <p:cNvPr id="4" name="Imagem 3">
            <a:extLst>
              <a:ext uri="{FF2B5EF4-FFF2-40B4-BE49-F238E27FC236}">
                <a16:creationId xmlns:a16="http://schemas.microsoft.com/office/drawing/2014/main" id="{EA9393F9-C85E-C9F4-670B-81005AE6BFDC}"/>
              </a:ext>
            </a:extLst>
          </p:cNvPr>
          <p:cNvPicPr>
            <a:picLocks noChangeAspect="1"/>
          </p:cNvPicPr>
          <p:nvPr/>
        </p:nvPicPr>
        <p:blipFill>
          <a:blip r:embed="rId4"/>
          <a:stretch>
            <a:fillRect/>
          </a:stretch>
        </p:blipFill>
        <p:spPr>
          <a:xfrm>
            <a:off x="1587608" y="3971867"/>
            <a:ext cx="2514951" cy="409632"/>
          </a:xfrm>
          <a:prstGeom prst="rect">
            <a:avLst/>
          </a:prstGeom>
        </p:spPr>
      </p:pic>
      <p:pic>
        <p:nvPicPr>
          <p:cNvPr id="8" name="Imagem 7">
            <a:extLst>
              <a:ext uri="{FF2B5EF4-FFF2-40B4-BE49-F238E27FC236}">
                <a16:creationId xmlns:a16="http://schemas.microsoft.com/office/drawing/2014/main" id="{34ECA63D-9DAF-4E69-1D23-BF5DB8DB1DC1}"/>
              </a:ext>
            </a:extLst>
          </p:cNvPr>
          <p:cNvPicPr>
            <a:picLocks noChangeAspect="1"/>
          </p:cNvPicPr>
          <p:nvPr/>
        </p:nvPicPr>
        <p:blipFill>
          <a:blip r:embed="rId5"/>
          <a:stretch>
            <a:fillRect/>
          </a:stretch>
        </p:blipFill>
        <p:spPr>
          <a:xfrm>
            <a:off x="1587608" y="4359597"/>
            <a:ext cx="2514951" cy="233046"/>
          </a:xfrm>
          <a:prstGeom prst="rect">
            <a:avLst/>
          </a:prstGeom>
        </p:spPr>
      </p:pic>
      <p:sp>
        <p:nvSpPr>
          <p:cNvPr id="10" name="Retângulo 9">
            <a:extLst>
              <a:ext uri="{FF2B5EF4-FFF2-40B4-BE49-F238E27FC236}">
                <a16:creationId xmlns:a16="http://schemas.microsoft.com/office/drawing/2014/main" id="{18EBF196-17C2-8970-CF34-C38BBA0C7C02}"/>
              </a:ext>
            </a:extLst>
          </p:cNvPr>
          <p:cNvSpPr/>
          <p:nvPr/>
        </p:nvSpPr>
        <p:spPr>
          <a:xfrm>
            <a:off x="1587608" y="4381499"/>
            <a:ext cx="642974" cy="21114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cxnSp>
        <p:nvCxnSpPr>
          <p:cNvPr id="13" name="Conexão reta unidirecional 12">
            <a:extLst>
              <a:ext uri="{FF2B5EF4-FFF2-40B4-BE49-F238E27FC236}">
                <a16:creationId xmlns:a16="http://schemas.microsoft.com/office/drawing/2014/main" id="{F017D67C-EABE-D081-F47B-505310F708A0}"/>
              </a:ext>
            </a:extLst>
          </p:cNvPr>
          <p:cNvCxnSpPr>
            <a:cxnSpLocks/>
          </p:cNvCxnSpPr>
          <p:nvPr/>
        </p:nvCxnSpPr>
        <p:spPr>
          <a:xfrm>
            <a:off x="1909095" y="4591427"/>
            <a:ext cx="0" cy="52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5262E49F-FE1C-E7B2-F7AE-679075F04849}"/>
              </a:ext>
            </a:extLst>
          </p:cNvPr>
          <p:cNvSpPr txBox="1"/>
          <p:nvPr/>
        </p:nvSpPr>
        <p:spPr>
          <a:xfrm>
            <a:off x="5731017" y="4235164"/>
            <a:ext cx="6460983" cy="1754326"/>
          </a:xfrm>
          <a:prstGeom prst="rect">
            <a:avLst/>
          </a:prstGeom>
          <a:noFill/>
        </p:spPr>
        <p:txBody>
          <a:bodyPr wrap="square" rtlCol="0">
            <a:spAutoFit/>
          </a:bodyPr>
          <a:lstStyle/>
          <a:p>
            <a:pPr marL="285750" indent="-285750">
              <a:buFont typeface="Arial" panose="020B0604020202020204" pitchFamily="34" charset="0"/>
              <a:buChar char="•"/>
            </a:pPr>
            <a:r>
              <a:rPr lang="pt-PT" dirty="0">
                <a:latin typeface="Arial" panose="020B0604020202020204" pitchFamily="34" charset="0"/>
                <a:cs typeface="Arial" panose="020B0604020202020204" pitchFamily="34" charset="0"/>
              </a:rPr>
              <a:t>Box id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KOs</a:t>
            </a:r>
            <a:r>
              <a:rPr lang="pt-PT"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pt-PT" dirty="0">
                <a:latin typeface="Arial" panose="020B0604020202020204" pitchFamily="34" charset="0"/>
                <a:cs typeface="Arial" panose="020B0604020202020204" pitchFamily="34" charset="0"/>
              </a:rPr>
              <a:t>Box id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EC </a:t>
            </a:r>
            <a:r>
              <a:rPr lang="pt-PT" dirty="0" err="1">
                <a:latin typeface="Arial" panose="020B0604020202020204" pitchFamily="34" charset="0"/>
                <a:cs typeface="Arial" panose="020B0604020202020204" pitchFamily="34" charset="0"/>
              </a:rPr>
              <a:t>number</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or</a:t>
            </a:r>
            <a:r>
              <a:rPr lang="pt-PT" dirty="0">
                <a:latin typeface="Arial" panose="020B0604020202020204" pitchFamily="34" charset="0"/>
                <a:cs typeface="Arial" panose="020B0604020202020204" pitchFamily="34" charset="0"/>
              </a:rPr>
              <a:t> KO;</a:t>
            </a:r>
          </a:p>
          <a:p>
            <a:pPr marL="285750" indent="-285750">
              <a:buFont typeface="Arial" panose="020B0604020202020204" pitchFamily="34" charset="0"/>
              <a:buChar char="•"/>
            </a:pPr>
            <a:r>
              <a:rPr lang="pt-PT" dirty="0" err="1">
                <a:latin typeface="Arial" panose="020B0604020202020204" pitchFamily="34" charset="0"/>
                <a:cs typeface="Arial" panose="020B0604020202020204" pitchFamily="34" charset="0"/>
              </a:rPr>
              <a:t>Taxon</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colors</a:t>
            </a:r>
            <a:r>
              <a:rPr lang="pt-PT"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pt-PT" dirty="0">
                <a:latin typeface="Arial" panose="020B0604020202020204" pitchFamily="34" charset="0"/>
                <a:cs typeface="Arial" panose="020B0604020202020204" pitchFamily="34" charset="0"/>
              </a:rPr>
              <a:t>Box id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taxon</a:t>
            </a:r>
            <a:r>
              <a:rPr lang="pt-PT"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pt-PT" dirty="0">
                <a:latin typeface="Arial" panose="020B0604020202020204" pitchFamily="34" charset="0"/>
                <a:cs typeface="Arial" panose="020B0604020202020204" pitchFamily="34" charset="0"/>
              </a:rPr>
              <a:t>Box id </a:t>
            </a:r>
            <a:r>
              <a:rPr lang="pt-PT" dirty="0" err="1">
                <a:latin typeface="Arial" panose="020B0604020202020204" pitchFamily="34" charset="0"/>
                <a:cs typeface="Arial" panose="020B0604020202020204" pitchFamily="34" charset="0"/>
              </a:rPr>
              <a:t>and</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colors</a:t>
            </a:r>
            <a:r>
              <a:rPr lang="pt-PT"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pt-PT" dirty="0">
              <a:latin typeface="Arial" panose="020B0604020202020204" pitchFamily="34" charset="0"/>
              <a:cs typeface="Arial" panose="020B0604020202020204" pitchFamily="34" charset="0"/>
            </a:endParaRPr>
          </a:p>
        </p:txBody>
      </p:sp>
      <p:cxnSp>
        <p:nvCxnSpPr>
          <p:cNvPr id="17" name="Conexão reta unidirecional 16">
            <a:extLst>
              <a:ext uri="{FF2B5EF4-FFF2-40B4-BE49-F238E27FC236}">
                <a16:creationId xmlns:a16="http://schemas.microsoft.com/office/drawing/2014/main" id="{AC3A5AC7-C34C-257B-E6E3-CF5E5006129D}"/>
              </a:ext>
            </a:extLst>
          </p:cNvPr>
          <p:cNvCxnSpPr>
            <a:cxnSpLocks/>
          </p:cNvCxnSpPr>
          <p:nvPr/>
        </p:nvCxnSpPr>
        <p:spPr>
          <a:xfrm flipV="1">
            <a:off x="2921489" y="4476120"/>
            <a:ext cx="2772729" cy="733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reta unidirecional 19">
            <a:extLst>
              <a:ext uri="{FF2B5EF4-FFF2-40B4-BE49-F238E27FC236}">
                <a16:creationId xmlns:a16="http://schemas.microsoft.com/office/drawing/2014/main" id="{07C95BB6-5450-B4D9-FB71-0F8EC14CDA44}"/>
              </a:ext>
            </a:extLst>
          </p:cNvPr>
          <p:cNvCxnSpPr>
            <a:cxnSpLocks/>
          </p:cNvCxnSpPr>
          <p:nvPr/>
        </p:nvCxnSpPr>
        <p:spPr>
          <a:xfrm flipV="1">
            <a:off x="2939888" y="4731817"/>
            <a:ext cx="2791129" cy="704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xão reta unidirecional 20">
            <a:extLst>
              <a:ext uri="{FF2B5EF4-FFF2-40B4-BE49-F238E27FC236}">
                <a16:creationId xmlns:a16="http://schemas.microsoft.com/office/drawing/2014/main" id="{15B31F25-AB8F-5572-4BD9-A652A9E2D147}"/>
              </a:ext>
            </a:extLst>
          </p:cNvPr>
          <p:cNvCxnSpPr>
            <a:cxnSpLocks/>
          </p:cNvCxnSpPr>
          <p:nvPr/>
        </p:nvCxnSpPr>
        <p:spPr>
          <a:xfrm flipV="1">
            <a:off x="3438554" y="4995114"/>
            <a:ext cx="2356759" cy="63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xão reta unidirecional 21">
            <a:extLst>
              <a:ext uri="{FF2B5EF4-FFF2-40B4-BE49-F238E27FC236}">
                <a16:creationId xmlns:a16="http://schemas.microsoft.com/office/drawing/2014/main" id="{8C3664BF-F3C3-A545-3BD1-E3F131A0D384}"/>
              </a:ext>
            </a:extLst>
          </p:cNvPr>
          <p:cNvCxnSpPr>
            <a:cxnSpLocks/>
          </p:cNvCxnSpPr>
          <p:nvPr/>
        </p:nvCxnSpPr>
        <p:spPr>
          <a:xfrm flipV="1">
            <a:off x="3100687" y="5245186"/>
            <a:ext cx="2694626" cy="572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reta unidirecional 22">
            <a:extLst>
              <a:ext uri="{FF2B5EF4-FFF2-40B4-BE49-F238E27FC236}">
                <a16:creationId xmlns:a16="http://schemas.microsoft.com/office/drawing/2014/main" id="{14DB0CA0-64C0-34D3-BF2E-0CB011329235}"/>
              </a:ext>
            </a:extLst>
          </p:cNvPr>
          <p:cNvCxnSpPr>
            <a:cxnSpLocks/>
          </p:cNvCxnSpPr>
          <p:nvPr/>
        </p:nvCxnSpPr>
        <p:spPr>
          <a:xfrm flipV="1">
            <a:off x="3023494" y="5539870"/>
            <a:ext cx="2771819" cy="487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963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51ABC-320B-6B7D-B9CD-5A1671B25514}"/>
              </a:ext>
            </a:extLst>
          </p:cNvPr>
          <p:cNvSpPr>
            <a:spLocks noGrp="1"/>
          </p:cNvSpPr>
          <p:nvPr>
            <p:ph type="title"/>
          </p:nvPr>
        </p:nvSpPr>
        <p:spPr/>
        <p:txBody>
          <a:bodyPr/>
          <a:lstStyle/>
          <a:p>
            <a:pPr rtl="0"/>
            <a:r>
              <a:rPr lang="en-US" dirty="0"/>
              <a:t>Step 3: Make the </a:t>
            </a:r>
            <a:r>
              <a:rPr lang="en-US" dirty="0" err="1"/>
              <a:t>png</a:t>
            </a:r>
            <a:r>
              <a:rPr lang="en-US" dirty="0"/>
              <a:t> images clickable/ interactive;</a:t>
            </a:r>
          </a:p>
        </p:txBody>
      </p:sp>
      <p:pic>
        <p:nvPicPr>
          <p:cNvPr id="4" name="Imagem 3">
            <a:extLst>
              <a:ext uri="{FF2B5EF4-FFF2-40B4-BE49-F238E27FC236}">
                <a16:creationId xmlns:a16="http://schemas.microsoft.com/office/drawing/2014/main" id="{5826DEBF-062F-E867-BB88-E732E49CDB4A}"/>
              </a:ext>
            </a:extLst>
          </p:cNvPr>
          <p:cNvPicPr>
            <a:picLocks noChangeAspect="1"/>
          </p:cNvPicPr>
          <p:nvPr/>
        </p:nvPicPr>
        <p:blipFill>
          <a:blip r:embed="rId2"/>
          <a:stretch>
            <a:fillRect/>
          </a:stretch>
        </p:blipFill>
        <p:spPr>
          <a:xfrm>
            <a:off x="6849486" y="2426676"/>
            <a:ext cx="4411559" cy="3474639"/>
          </a:xfrm>
          <a:prstGeom prst="rect">
            <a:avLst/>
          </a:prstGeom>
        </p:spPr>
      </p:pic>
      <p:pic>
        <p:nvPicPr>
          <p:cNvPr id="7" name="Imagem 6">
            <a:extLst>
              <a:ext uri="{FF2B5EF4-FFF2-40B4-BE49-F238E27FC236}">
                <a16:creationId xmlns:a16="http://schemas.microsoft.com/office/drawing/2014/main" id="{5CF213E0-1DD9-222E-30E0-5CC20D5B9973}"/>
              </a:ext>
            </a:extLst>
          </p:cNvPr>
          <p:cNvPicPr>
            <a:picLocks noChangeAspect="1"/>
          </p:cNvPicPr>
          <p:nvPr/>
        </p:nvPicPr>
        <p:blipFill>
          <a:blip r:embed="rId3"/>
          <a:stretch>
            <a:fillRect/>
          </a:stretch>
        </p:blipFill>
        <p:spPr>
          <a:xfrm>
            <a:off x="506437" y="2426676"/>
            <a:ext cx="4411559" cy="3517397"/>
          </a:xfrm>
          <a:prstGeom prst="rect">
            <a:avLst/>
          </a:prstGeom>
        </p:spPr>
      </p:pic>
      <p:sp>
        <p:nvSpPr>
          <p:cNvPr id="8" name="Seta: Para a Direita 7">
            <a:extLst>
              <a:ext uri="{FF2B5EF4-FFF2-40B4-BE49-F238E27FC236}">
                <a16:creationId xmlns:a16="http://schemas.microsoft.com/office/drawing/2014/main" id="{490FBBA4-2A8D-5EA1-7F2A-7CC84A357845}"/>
              </a:ext>
            </a:extLst>
          </p:cNvPr>
          <p:cNvSpPr/>
          <p:nvPr/>
        </p:nvSpPr>
        <p:spPr>
          <a:xfrm>
            <a:off x="5359478" y="3937549"/>
            <a:ext cx="834891" cy="583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911227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51ABC-320B-6B7D-B9CD-5A1671B25514}"/>
              </a:ext>
            </a:extLst>
          </p:cNvPr>
          <p:cNvSpPr>
            <a:spLocks noGrp="1"/>
          </p:cNvSpPr>
          <p:nvPr>
            <p:ph type="title"/>
          </p:nvPr>
        </p:nvSpPr>
        <p:spPr/>
        <p:txBody>
          <a:bodyPr/>
          <a:lstStyle/>
          <a:p>
            <a:pPr rtl="0"/>
            <a:r>
              <a:rPr lang="en-US" dirty="0"/>
              <a:t>Step 4: Create dynamic html pages for each map box;</a:t>
            </a:r>
          </a:p>
        </p:txBody>
      </p:sp>
      <p:pic>
        <p:nvPicPr>
          <p:cNvPr id="8" name="Imagem 7">
            <a:extLst>
              <a:ext uri="{FF2B5EF4-FFF2-40B4-BE49-F238E27FC236}">
                <a16:creationId xmlns:a16="http://schemas.microsoft.com/office/drawing/2014/main" id="{BDFBEB26-A133-1369-92BF-91FF9B11388C}"/>
              </a:ext>
            </a:extLst>
          </p:cNvPr>
          <p:cNvPicPr>
            <a:picLocks noChangeAspect="1"/>
          </p:cNvPicPr>
          <p:nvPr/>
        </p:nvPicPr>
        <p:blipFill>
          <a:blip r:embed="rId2"/>
          <a:stretch>
            <a:fillRect/>
          </a:stretch>
        </p:blipFill>
        <p:spPr>
          <a:xfrm>
            <a:off x="6563075" y="2432222"/>
            <a:ext cx="5366177" cy="3089485"/>
          </a:xfrm>
          <a:prstGeom prst="rect">
            <a:avLst/>
          </a:prstGeom>
        </p:spPr>
      </p:pic>
      <p:pic>
        <p:nvPicPr>
          <p:cNvPr id="10" name="Imagem 9">
            <a:extLst>
              <a:ext uri="{FF2B5EF4-FFF2-40B4-BE49-F238E27FC236}">
                <a16:creationId xmlns:a16="http://schemas.microsoft.com/office/drawing/2014/main" id="{87A803D6-7A7C-BC22-26C3-480A13727732}"/>
              </a:ext>
            </a:extLst>
          </p:cNvPr>
          <p:cNvPicPr>
            <a:picLocks noChangeAspect="1"/>
          </p:cNvPicPr>
          <p:nvPr/>
        </p:nvPicPr>
        <p:blipFill>
          <a:blip r:embed="rId3"/>
          <a:stretch>
            <a:fillRect/>
          </a:stretch>
        </p:blipFill>
        <p:spPr>
          <a:xfrm>
            <a:off x="259572" y="2161556"/>
            <a:ext cx="5310080" cy="3277772"/>
          </a:xfrm>
          <a:prstGeom prst="rect">
            <a:avLst/>
          </a:prstGeom>
        </p:spPr>
      </p:pic>
      <p:cxnSp>
        <p:nvCxnSpPr>
          <p:cNvPr id="12" name="Conexão reta unidirecional 11">
            <a:extLst>
              <a:ext uri="{FF2B5EF4-FFF2-40B4-BE49-F238E27FC236}">
                <a16:creationId xmlns:a16="http://schemas.microsoft.com/office/drawing/2014/main" id="{EF1C4685-9FC7-CA70-6FEE-0FFDA1542285}"/>
              </a:ext>
            </a:extLst>
          </p:cNvPr>
          <p:cNvCxnSpPr/>
          <p:nvPr/>
        </p:nvCxnSpPr>
        <p:spPr>
          <a:xfrm flipV="1">
            <a:off x="2278966" y="2514600"/>
            <a:ext cx="5472332" cy="42554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514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51ABC-320B-6B7D-B9CD-5A1671B25514}"/>
              </a:ext>
            </a:extLst>
          </p:cNvPr>
          <p:cNvSpPr>
            <a:spLocks noGrp="1"/>
          </p:cNvSpPr>
          <p:nvPr>
            <p:ph type="title"/>
          </p:nvPr>
        </p:nvSpPr>
        <p:spPr/>
        <p:txBody>
          <a:bodyPr/>
          <a:lstStyle/>
          <a:p>
            <a:pPr rtl="0"/>
            <a:r>
              <a:rPr lang="en-US" dirty="0"/>
              <a:t>Step 5: Enrich the html pages with relevant information.</a:t>
            </a:r>
            <a:endParaRPr lang="pt-PT" dirty="0"/>
          </a:p>
        </p:txBody>
      </p:sp>
      <p:sp>
        <p:nvSpPr>
          <p:cNvPr id="6" name="CaixaDeTexto 5">
            <a:extLst>
              <a:ext uri="{FF2B5EF4-FFF2-40B4-BE49-F238E27FC236}">
                <a16:creationId xmlns:a16="http://schemas.microsoft.com/office/drawing/2014/main" id="{9C90785D-F98E-9F31-3316-1973687BC7A4}"/>
              </a:ext>
            </a:extLst>
          </p:cNvPr>
          <p:cNvSpPr txBox="1"/>
          <p:nvPr/>
        </p:nvSpPr>
        <p:spPr>
          <a:xfrm>
            <a:off x="1141414" y="2514600"/>
            <a:ext cx="3098077"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What's new: We were able to represent a new quantification, associated with taxonomy (until now it didn't exist)</a:t>
            </a:r>
            <a:endParaRPr lang="pt-PT" dirty="0">
              <a:latin typeface="Arial" panose="020B0604020202020204" pitchFamily="34" charset="0"/>
              <a:cs typeface="Arial" panose="020B0604020202020204" pitchFamily="34" charset="0"/>
            </a:endParaRPr>
          </a:p>
        </p:txBody>
      </p:sp>
      <p:pic>
        <p:nvPicPr>
          <p:cNvPr id="8" name="Imagem 7">
            <a:extLst>
              <a:ext uri="{FF2B5EF4-FFF2-40B4-BE49-F238E27FC236}">
                <a16:creationId xmlns:a16="http://schemas.microsoft.com/office/drawing/2014/main" id="{37489948-7B79-75D3-4511-89714E45AD5D}"/>
              </a:ext>
            </a:extLst>
          </p:cNvPr>
          <p:cNvPicPr>
            <a:picLocks noChangeAspect="1"/>
          </p:cNvPicPr>
          <p:nvPr/>
        </p:nvPicPr>
        <p:blipFill>
          <a:blip r:embed="rId2"/>
          <a:stretch>
            <a:fillRect/>
          </a:stretch>
        </p:blipFill>
        <p:spPr>
          <a:xfrm>
            <a:off x="4761450" y="2379100"/>
            <a:ext cx="6382121" cy="3779652"/>
          </a:xfrm>
          <a:prstGeom prst="rect">
            <a:avLst/>
          </a:prstGeom>
        </p:spPr>
      </p:pic>
    </p:spTree>
    <p:extLst>
      <p:ext uri="{BB962C8B-B14F-4D97-AF65-F5344CB8AC3E}">
        <p14:creationId xmlns:p14="http://schemas.microsoft.com/office/powerpoint/2010/main" val="2021958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8903132" cy="1079989"/>
          </a:xfrm>
        </p:spPr>
        <p:txBody>
          <a:bodyPr rtlCol="0">
            <a:normAutofit/>
          </a:bodyPr>
          <a:lstStyle/>
          <a:p>
            <a:pPr marL="571500" indent="-571500" rtl="0">
              <a:lnSpc>
                <a:spcPct val="90000"/>
              </a:lnSpc>
              <a:buFont typeface="Arial" panose="020B0604020202020204" pitchFamily="34" charset="0"/>
              <a:buChar char="•"/>
            </a:pPr>
            <a:r>
              <a:rPr lang="pt-PT" sz="3600" dirty="0" err="1"/>
              <a:t>Summary</a:t>
            </a:r>
            <a:endParaRPr lang="pt-PT" sz="3600" dirty="0"/>
          </a:p>
        </p:txBody>
      </p:sp>
      <p:sp>
        <p:nvSpPr>
          <p:cNvPr id="14" name="Marcador de Posição de Conteúdo 13"/>
          <p:cNvSpPr>
            <a:spLocks noGrp="1"/>
          </p:cNvSpPr>
          <p:nvPr>
            <p:ph idx="1"/>
          </p:nvPr>
        </p:nvSpPr>
        <p:spPr>
          <a:xfrm>
            <a:off x="1141413" y="2374795"/>
            <a:ext cx="7696199" cy="3416406"/>
          </a:xfrm>
        </p:spPr>
        <p:txBody>
          <a:bodyPr rtlCol="0">
            <a:normAutofit/>
          </a:bodyPr>
          <a:lstStyle/>
          <a:p>
            <a:pPr rtl="0"/>
            <a:r>
              <a:rPr lang="en-US" dirty="0">
                <a:latin typeface="Arial" panose="020B0604020202020204" pitchFamily="34" charset="0"/>
                <a:cs typeface="Arial" panose="020B0604020202020204" pitchFamily="34" charset="0"/>
              </a:rPr>
              <a:t>Step 1: Run </a:t>
            </a:r>
            <a:r>
              <a:rPr lang="en-US" dirty="0" err="1">
                <a:latin typeface="Arial" panose="020B0604020202020204" pitchFamily="34" charset="0"/>
                <a:cs typeface="Arial" panose="020B0604020202020204" pitchFamily="34" charset="0"/>
              </a:rPr>
              <a:t>KEGGCharter</a:t>
            </a:r>
            <a:r>
              <a:rPr lang="en-US" dirty="0">
                <a:latin typeface="Arial" panose="020B0604020202020204" pitchFamily="34" charset="0"/>
                <a:cs typeface="Arial" panose="020B0604020202020204" pitchFamily="34" charset="0"/>
              </a:rPr>
              <a:t> to see the outputs;</a:t>
            </a:r>
          </a:p>
          <a:p>
            <a:pPr rtl="0"/>
            <a:r>
              <a:rPr lang="en-US" dirty="0">
                <a:latin typeface="Arial" panose="020B0604020202020204" pitchFamily="34" charset="0"/>
                <a:cs typeface="Arial" panose="020B0604020202020204" pitchFamily="34" charset="0"/>
              </a:rPr>
              <a:t>Step 2: Through modifications to the tool, generate new results;</a:t>
            </a:r>
          </a:p>
          <a:p>
            <a:pPr rtl="0"/>
            <a:r>
              <a:rPr lang="en-US" dirty="0">
                <a:latin typeface="Arial" panose="020B0604020202020204" pitchFamily="34" charset="0"/>
                <a:cs typeface="Arial" panose="020B0604020202020204" pitchFamily="34" charset="0"/>
              </a:rPr>
              <a:t>Step 3: Make the </a:t>
            </a:r>
            <a:r>
              <a:rPr lang="en-US" dirty="0" err="1">
                <a:latin typeface="Arial" panose="020B0604020202020204" pitchFamily="34" charset="0"/>
                <a:cs typeface="Arial" panose="020B0604020202020204" pitchFamily="34" charset="0"/>
              </a:rPr>
              <a:t>png</a:t>
            </a:r>
            <a:r>
              <a:rPr lang="en-US" dirty="0">
                <a:latin typeface="Arial" panose="020B0604020202020204" pitchFamily="34" charset="0"/>
                <a:cs typeface="Arial" panose="020B0604020202020204" pitchFamily="34" charset="0"/>
              </a:rPr>
              <a:t> images clickable/interactive;</a:t>
            </a:r>
          </a:p>
          <a:p>
            <a:pPr rtl="0"/>
            <a:r>
              <a:rPr lang="en-US" dirty="0">
                <a:latin typeface="Arial" panose="020B0604020202020204" pitchFamily="34" charset="0"/>
                <a:cs typeface="Arial" panose="020B0604020202020204" pitchFamily="34" charset="0"/>
              </a:rPr>
              <a:t>Step 4: Create dynamic html pages for each map box;</a:t>
            </a:r>
          </a:p>
          <a:p>
            <a:pPr rtl="0"/>
            <a:r>
              <a:rPr lang="en-US" dirty="0">
                <a:latin typeface="Arial" panose="020B0604020202020204" pitchFamily="34" charset="0"/>
                <a:cs typeface="Arial" panose="020B0604020202020204" pitchFamily="34" charset="0"/>
              </a:rPr>
              <a:t>Step 5: Enrich the html pages with relevant information.</a:t>
            </a:r>
            <a:endParaRPr lang="pt-PT"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8110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C62C179-D88D-21A5-0AE2-0ECD9E800CBA}"/>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578333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7696199" cy="1079989"/>
          </a:xfrm>
        </p:spPr>
        <p:txBody>
          <a:bodyPr rtlCol="0">
            <a:normAutofit/>
          </a:bodyPr>
          <a:lstStyle/>
          <a:p>
            <a:pPr marL="571500" indent="-571500" rtl="0">
              <a:lnSpc>
                <a:spcPct val="90000"/>
              </a:lnSpc>
              <a:buFont typeface="Arial" panose="020B0604020202020204" pitchFamily="34" charset="0"/>
              <a:buChar char="•"/>
            </a:pPr>
            <a:r>
              <a:rPr lang="pt-PT" sz="3600" dirty="0" err="1"/>
              <a:t>Bibliography</a:t>
            </a:r>
            <a:endParaRPr lang="pt-PT" sz="3600" dirty="0"/>
          </a:p>
        </p:txBody>
      </p:sp>
      <p:sp>
        <p:nvSpPr>
          <p:cNvPr id="14" name="Marcador de Posição de Conteúdo 13"/>
          <p:cNvSpPr>
            <a:spLocks noGrp="1"/>
          </p:cNvSpPr>
          <p:nvPr>
            <p:ph idx="1"/>
          </p:nvPr>
        </p:nvSpPr>
        <p:spPr>
          <a:xfrm>
            <a:off x="1141413" y="2374795"/>
            <a:ext cx="7696199" cy="3416406"/>
          </a:xfrm>
        </p:spPr>
        <p:txBody>
          <a:bodyPr rtlCol="0">
            <a:normAutofit fontScale="70000" lnSpcReduction="20000"/>
          </a:bodyPr>
          <a:lstStyle/>
          <a:p>
            <a:pPr algn="just" rtl="0"/>
            <a:r>
              <a:rPr lang="pt-PT" dirty="0"/>
              <a:t>[1] Sequeira, J.C., Rocha, M., Alves, M.M., Salvador, A.F.: UPIMAPI </a:t>
            </a:r>
            <a:r>
              <a:rPr lang="pt-PT" dirty="0" err="1"/>
              <a:t>reCOGnizer</a:t>
            </a:r>
            <a:r>
              <a:rPr lang="pt-PT" dirty="0"/>
              <a:t> </a:t>
            </a:r>
            <a:r>
              <a:rPr lang="pt-PT" dirty="0" err="1"/>
              <a:t>and</a:t>
            </a:r>
            <a:r>
              <a:rPr lang="pt-PT" dirty="0"/>
              <a:t> </a:t>
            </a:r>
            <a:r>
              <a:rPr lang="pt-PT" dirty="0" err="1"/>
              <a:t>KEGGCharter</a:t>
            </a:r>
            <a:r>
              <a:rPr lang="pt-PT" dirty="0"/>
              <a:t>: </a:t>
            </a:r>
            <a:r>
              <a:rPr lang="pt-PT" dirty="0" err="1"/>
              <a:t>Bioinformatics</a:t>
            </a:r>
            <a:r>
              <a:rPr lang="pt-PT" dirty="0"/>
              <a:t> </a:t>
            </a:r>
            <a:r>
              <a:rPr lang="pt-PT" dirty="0" err="1"/>
              <a:t>tools</a:t>
            </a:r>
            <a:r>
              <a:rPr lang="pt-PT" dirty="0"/>
              <a:t> for </a:t>
            </a:r>
            <a:r>
              <a:rPr lang="pt-PT" dirty="0" err="1"/>
              <a:t>functional</a:t>
            </a:r>
            <a:r>
              <a:rPr lang="pt-PT" dirty="0"/>
              <a:t> </a:t>
            </a:r>
            <a:r>
              <a:rPr lang="pt-PT" dirty="0" err="1"/>
              <a:t>annotation</a:t>
            </a:r>
            <a:r>
              <a:rPr lang="pt-PT" dirty="0"/>
              <a:t> </a:t>
            </a:r>
            <a:r>
              <a:rPr lang="pt-PT" dirty="0" err="1"/>
              <a:t>and</a:t>
            </a:r>
            <a:r>
              <a:rPr lang="pt-PT" dirty="0"/>
              <a:t> </a:t>
            </a:r>
            <a:r>
              <a:rPr lang="pt-PT" dirty="0" err="1"/>
              <a:t>visualization</a:t>
            </a:r>
            <a:r>
              <a:rPr lang="pt-PT" dirty="0"/>
              <a:t> </a:t>
            </a:r>
            <a:r>
              <a:rPr lang="pt-PT" dirty="0" err="1"/>
              <a:t>of</a:t>
            </a:r>
            <a:r>
              <a:rPr lang="pt-PT" dirty="0"/>
              <a:t> (meta)-</a:t>
            </a:r>
            <a:r>
              <a:rPr lang="pt-PT" dirty="0" err="1"/>
              <a:t>omics</a:t>
            </a:r>
            <a:r>
              <a:rPr lang="pt-PT" dirty="0"/>
              <a:t> </a:t>
            </a:r>
            <a:r>
              <a:rPr lang="pt-PT" dirty="0" err="1"/>
              <a:t>datasets</a:t>
            </a:r>
            <a:r>
              <a:rPr lang="pt-PT" dirty="0"/>
              <a:t>. </a:t>
            </a:r>
            <a:r>
              <a:rPr lang="pt-PT" dirty="0" err="1"/>
              <a:t>Comput</a:t>
            </a:r>
            <a:r>
              <a:rPr lang="pt-PT" dirty="0"/>
              <a:t>. </a:t>
            </a:r>
            <a:r>
              <a:rPr lang="pt-PT" dirty="0" err="1"/>
              <a:t>Struct</a:t>
            </a:r>
            <a:r>
              <a:rPr lang="pt-PT" dirty="0"/>
              <a:t>. </a:t>
            </a:r>
            <a:r>
              <a:rPr lang="pt-PT" dirty="0" err="1"/>
              <a:t>Biotechnol</a:t>
            </a:r>
            <a:r>
              <a:rPr lang="pt-PT" dirty="0"/>
              <a:t>. J. 20, 1798–1810 (2022). </a:t>
            </a:r>
          </a:p>
          <a:p>
            <a:pPr algn="just" rtl="0"/>
            <a:r>
              <a:rPr lang="pt-PT" dirty="0"/>
              <a:t>Dennis </a:t>
            </a:r>
            <a:r>
              <a:rPr lang="pt-PT" dirty="0" err="1"/>
              <a:t>Jr</a:t>
            </a:r>
            <a:r>
              <a:rPr lang="pt-PT" dirty="0"/>
              <a:t>, G., Sherman, B.T., </a:t>
            </a:r>
            <a:r>
              <a:rPr lang="pt-PT" dirty="0" err="1"/>
              <a:t>Hosack</a:t>
            </a:r>
            <a:r>
              <a:rPr lang="pt-PT" dirty="0"/>
              <a:t>, D.A., Yang, J., Gao, W., </a:t>
            </a:r>
            <a:r>
              <a:rPr lang="pt-PT" dirty="0" err="1"/>
              <a:t>Lane</a:t>
            </a:r>
            <a:r>
              <a:rPr lang="pt-PT" dirty="0"/>
              <a:t>, H.C., &amp; </a:t>
            </a:r>
            <a:r>
              <a:rPr lang="pt-PT" dirty="0" err="1"/>
              <a:t>Lempicki</a:t>
            </a:r>
            <a:r>
              <a:rPr lang="pt-PT" dirty="0"/>
              <a:t>, R.A.: DAVID: </a:t>
            </a:r>
            <a:r>
              <a:rPr lang="pt-PT" dirty="0" err="1"/>
              <a:t>Database</a:t>
            </a:r>
            <a:r>
              <a:rPr lang="pt-PT" dirty="0"/>
              <a:t> for </a:t>
            </a:r>
            <a:r>
              <a:rPr lang="pt-PT" dirty="0" err="1"/>
              <a:t>Annotation</a:t>
            </a:r>
            <a:r>
              <a:rPr lang="pt-PT" dirty="0"/>
              <a:t>, </a:t>
            </a:r>
            <a:r>
              <a:rPr lang="pt-PT" dirty="0" err="1"/>
              <a:t>Visualization</a:t>
            </a:r>
            <a:r>
              <a:rPr lang="pt-PT" dirty="0"/>
              <a:t>, </a:t>
            </a:r>
            <a:r>
              <a:rPr lang="pt-PT" dirty="0" err="1"/>
              <a:t>and</a:t>
            </a:r>
            <a:r>
              <a:rPr lang="pt-PT" dirty="0"/>
              <a:t> </a:t>
            </a:r>
            <a:r>
              <a:rPr lang="pt-PT" dirty="0" err="1"/>
              <a:t>Integrated</a:t>
            </a:r>
            <a:r>
              <a:rPr lang="pt-PT" dirty="0"/>
              <a:t> </a:t>
            </a:r>
            <a:r>
              <a:rPr lang="pt-PT" dirty="0" err="1"/>
              <a:t>Discovery</a:t>
            </a:r>
            <a:r>
              <a:rPr lang="pt-PT" dirty="0"/>
              <a:t>. </a:t>
            </a:r>
            <a:r>
              <a:rPr lang="pt-PT" dirty="0" err="1"/>
              <a:t>Genome</a:t>
            </a:r>
            <a:r>
              <a:rPr lang="pt-PT" dirty="0"/>
              <a:t> </a:t>
            </a:r>
            <a:r>
              <a:rPr lang="pt-PT" dirty="0" err="1"/>
              <a:t>Biology</a:t>
            </a:r>
            <a:r>
              <a:rPr lang="pt-PT" dirty="0"/>
              <a:t> 4(9), R60 (2003).</a:t>
            </a:r>
          </a:p>
          <a:p>
            <a:pPr algn="just" rtl="0"/>
            <a:r>
              <a:rPr lang="pt-PT" dirty="0" err="1"/>
              <a:t>Haw</a:t>
            </a:r>
            <a:r>
              <a:rPr lang="pt-PT" dirty="0"/>
              <a:t>, R., </a:t>
            </a:r>
            <a:r>
              <a:rPr lang="pt-PT" dirty="0" err="1"/>
              <a:t>Hermjakob</a:t>
            </a:r>
            <a:r>
              <a:rPr lang="pt-PT" dirty="0"/>
              <a:t>, H., D’</a:t>
            </a:r>
            <a:r>
              <a:rPr lang="pt-PT" dirty="0" err="1"/>
              <a:t>Eustachio</a:t>
            </a:r>
            <a:r>
              <a:rPr lang="pt-PT" dirty="0"/>
              <a:t>, P., &amp; Stein, L. (2011). </a:t>
            </a:r>
            <a:r>
              <a:rPr lang="pt-PT" dirty="0" err="1"/>
              <a:t>Reactome</a:t>
            </a:r>
            <a:r>
              <a:rPr lang="pt-PT" dirty="0"/>
              <a:t> </a:t>
            </a:r>
            <a:r>
              <a:rPr lang="pt-PT" dirty="0" err="1"/>
              <a:t>pathway</a:t>
            </a:r>
            <a:r>
              <a:rPr lang="pt-PT" dirty="0"/>
              <a:t> </a:t>
            </a:r>
            <a:r>
              <a:rPr lang="pt-PT" dirty="0" err="1"/>
              <a:t>analysis</a:t>
            </a:r>
            <a:r>
              <a:rPr lang="pt-PT" dirty="0"/>
              <a:t> to </a:t>
            </a:r>
            <a:r>
              <a:rPr lang="pt-PT" dirty="0" err="1"/>
              <a:t>enrich</a:t>
            </a:r>
            <a:r>
              <a:rPr lang="pt-PT" dirty="0"/>
              <a:t> </a:t>
            </a:r>
            <a:r>
              <a:rPr lang="pt-PT" dirty="0" err="1"/>
              <a:t>biological</a:t>
            </a:r>
            <a:r>
              <a:rPr lang="pt-PT" dirty="0"/>
              <a:t> </a:t>
            </a:r>
            <a:r>
              <a:rPr lang="pt-PT" dirty="0" err="1"/>
              <a:t>discovery</a:t>
            </a:r>
            <a:r>
              <a:rPr lang="pt-PT" dirty="0"/>
              <a:t> in </a:t>
            </a:r>
            <a:r>
              <a:rPr lang="pt-PT" dirty="0" err="1"/>
              <a:t>proteomics</a:t>
            </a:r>
            <a:r>
              <a:rPr lang="pt-PT" dirty="0"/>
              <a:t> data sets. </a:t>
            </a:r>
            <a:r>
              <a:rPr lang="pt-PT" dirty="0" err="1"/>
              <a:t>Proteomics</a:t>
            </a:r>
            <a:r>
              <a:rPr lang="pt-PT" dirty="0"/>
              <a:t>, 11(18), 3598–3613. </a:t>
            </a:r>
          </a:p>
          <a:p>
            <a:pPr algn="just" rtl="0"/>
            <a:r>
              <a:rPr lang="pt-PT" dirty="0" err="1"/>
              <a:t>Funahashi</a:t>
            </a:r>
            <a:r>
              <a:rPr lang="pt-PT" dirty="0"/>
              <a:t>, A., </a:t>
            </a:r>
            <a:r>
              <a:rPr lang="pt-PT" dirty="0" err="1"/>
              <a:t>Matsuoka</a:t>
            </a:r>
            <a:r>
              <a:rPr lang="pt-PT" dirty="0"/>
              <a:t>, Y., </a:t>
            </a:r>
            <a:r>
              <a:rPr lang="pt-PT" dirty="0" err="1"/>
              <a:t>Jouraku</a:t>
            </a:r>
            <a:r>
              <a:rPr lang="pt-PT" dirty="0"/>
              <a:t>, A., </a:t>
            </a:r>
            <a:r>
              <a:rPr lang="pt-PT" dirty="0" err="1"/>
              <a:t>Morohashi</a:t>
            </a:r>
            <a:r>
              <a:rPr lang="pt-PT" dirty="0"/>
              <a:t>, M., </a:t>
            </a:r>
            <a:r>
              <a:rPr lang="pt-PT" dirty="0" err="1"/>
              <a:t>Kikuchi</a:t>
            </a:r>
            <a:r>
              <a:rPr lang="pt-PT" dirty="0"/>
              <a:t>, N., Kitano, H.: </a:t>
            </a:r>
            <a:r>
              <a:rPr lang="pt-PT" dirty="0" err="1"/>
              <a:t>CellDesigner</a:t>
            </a:r>
            <a:r>
              <a:rPr lang="pt-PT" dirty="0"/>
              <a:t> 3.5: A </a:t>
            </a:r>
            <a:r>
              <a:rPr lang="pt-PT" dirty="0" err="1"/>
              <a:t>Versatile</a:t>
            </a:r>
            <a:r>
              <a:rPr lang="pt-PT" dirty="0"/>
              <a:t> </a:t>
            </a:r>
            <a:r>
              <a:rPr lang="pt-PT" dirty="0" err="1"/>
              <a:t>Modeling</a:t>
            </a:r>
            <a:r>
              <a:rPr lang="pt-PT" dirty="0"/>
              <a:t> </a:t>
            </a:r>
            <a:r>
              <a:rPr lang="pt-PT" dirty="0" err="1"/>
              <a:t>Tool</a:t>
            </a:r>
            <a:r>
              <a:rPr lang="pt-PT" dirty="0"/>
              <a:t> for </a:t>
            </a:r>
            <a:r>
              <a:rPr lang="pt-PT" dirty="0" err="1"/>
              <a:t>Biochemical</a:t>
            </a:r>
            <a:r>
              <a:rPr lang="pt-PT" dirty="0"/>
              <a:t> Networks. </a:t>
            </a:r>
            <a:r>
              <a:rPr lang="pt-PT" dirty="0" err="1"/>
              <a:t>Proceedings</a:t>
            </a:r>
            <a:r>
              <a:rPr lang="pt-PT" dirty="0"/>
              <a:t> </a:t>
            </a:r>
            <a:r>
              <a:rPr lang="pt-PT" dirty="0" err="1"/>
              <a:t>of</a:t>
            </a:r>
            <a:r>
              <a:rPr lang="pt-PT" dirty="0"/>
              <a:t> the IEEE 96(8), 1254–1265 (2008). https://doi.org/10.1109/JPROC. 2008.925458. </a:t>
            </a:r>
          </a:p>
          <a:p>
            <a:pPr algn="just" rtl="0"/>
            <a:r>
              <a:rPr lang="pt-PT" dirty="0" err="1"/>
              <a:t>Salomonis</a:t>
            </a:r>
            <a:r>
              <a:rPr lang="pt-PT" dirty="0"/>
              <a:t>, N., </a:t>
            </a:r>
            <a:r>
              <a:rPr lang="pt-PT" dirty="0" err="1"/>
              <a:t>Hanspers</a:t>
            </a:r>
            <a:r>
              <a:rPr lang="pt-PT" dirty="0"/>
              <a:t>, K., </a:t>
            </a:r>
            <a:r>
              <a:rPr lang="pt-PT" dirty="0" err="1"/>
              <a:t>Zambon</a:t>
            </a:r>
            <a:r>
              <a:rPr lang="pt-PT" dirty="0"/>
              <a:t>, A.C., </a:t>
            </a:r>
            <a:r>
              <a:rPr lang="pt-PT" dirty="0" err="1"/>
              <a:t>Vranizan</a:t>
            </a:r>
            <a:r>
              <a:rPr lang="pt-PT" dirty="0"/>
              <a:t>, K., </a:t>
            </a:r>
            <a:r>
              <a:rPr lang="pt-PT" dirty="0" err="1"/>
              <a:t>Lawlor</a:t>
            </a:r>
            <a:r>
              <a:rPr lang="pt-PT" dirty="0"/>
              <a:t>, S.C., </a:t>
            </a:r>
            <a:r>
              <a:rPr lang="pt-PT" dirty="0" err="1"/>
              <a:t>Dahlquist</a:t>
            </a:r>
            <a:r>
              <a:rPr lang="pt-PT" dirty="0"/>
              <a:t>, K.D., </a:t>
            </a:r>
            <a:r>
              <a:rPr lang="pt-PT" dirty="0" err="1"/>
              <a:t>Doniger</a:t>
            </a:r>
            <a:r>
              <a:rPr lang="pt-PT" dirty="0"/>
              <a:t>, S.W., Stuart, J., </a:t>
            </a:r>
            <a:r>
              <a:rPr lang="pt-PT" dirty="0" err="1"/>
              <a:t>Conklin</a:t>
            </a:r>
            <a:r>
              <a:rPr lang="pt-PT" dirty="0"/>
              <a:t>, B.R., Pico, A.R.: </a:t>
            </a:r>
            <a:r>
              <a:rPr lang="pt-PT" dirty="0" err="1"/>
              <a:t>GenMAPP</a:t>
            </a:r>
            <a:r>
              <a:rPr lang="pt-PT" dirty="0"/>
              <a:t> 2: </a:t>
            </a:r>
            <a:r>
              <a:rPr lang="pt-PT" dirty="0" err="1"/>
              <a:t>new</a:t>
            </a:r>
            <a:r>
              <a:rPr lang="pt-PT" dirty="0"/>
              <a:t> </a:t>
            </a:r>
            <a:r>
              <a:rPr lang="pt-PT" dirty="0" err="1"/>
              <a:t>features</a:t>
            </a:r>
            <a:r>
              <a:rPr lang="pt-PT" dirty="0"/>
              <a:t> </a:t>
            </a:r>
            <a:r>
              <a:rPr lang="pt-PT" dirty="0" err="1"/>
              <a:t>and</a:t>
            </a:r>
            <a:r>
              <a:rPr lang="pt-PT" dirty="0"/>
              <a:t> </a:t>
            </a:r>
            <a:r>
              <a:rPr lang="pt-PT" dirty="0" err="1"/>
              <a:t>resources</a:t>
            </a:r>
            <a:r>
              <a:rPr lang="pt-PT" dirty="0"/>
              <a:t> for </a:t>
            </a:r>
            <a:r>
              <a:rPr lang="pt-PT" dirty="0" err="1"/>
              <a:t>pathway</a:t>
            </a:r>
            <a:r>
              <a:rPr lang="pt-PT" dirty="0"/>
              <a:t> </a:t>
            </a:r>
            <a:r>
              <a:rPr lang="pt-PT" dirty="0" err="1"/>
              <a:t>analysis</a:t>
            </a:r>
            <a:r>
              <a:rPr lang="pt-PT" dirty="0"/>
              <a:t>. BMC </a:t>
            </a:r>
            <a:r>
              <a:rPr lang="pt-PT" dirty="0" err="1"/>
              <a:t>Bioinformatics</a:t>
            </a:r>
            <a:r>
              <a:rPr lang="pt-PT" dirty="0"/>
              <a:t> 8, 217 </a:t>
            </a:r>
            <a:r>
              <a:rPr lang="pt-PT"/>
              <a:t>(2007).</a:t>
            </a:r>
            <a:endParaRPr lang="pt-PT" dirty="0"/>
          </a:p>
        </p:txBody>
      </p:sp>
    </p:spTree>
    <p:extLst>
      <p:ext uri="{BB962C8B-B14F-4D97-AF65-F5344CB8AC3E}">
        <p14:creationId xmlns:p14="http://schemas.microsoft.com/office/powerpoint/2010/main" val="4587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7696199" cy="1079989"/>
          </a:xfrm>
        </p:spPr>
        <p:txBody>
          <a:bodyPr rtlCol="0">
            <a:normAutofit/>
          </a:bodyPr>
          <a:lstStyle/>
          <a:p>
            <a:pPr marL="571500" indent="-571500" rtl="0">
              <a:lnSpc>
                <a:spcPct val="90000"/>
              </a:lnSpc>
              <a:buFont typeface="Arial" panose="020B0604020202020204" pitchFamily="34" charset="0"/>
              <a:buChar char="•"/>
            </a:pPr>
            <a:r>
              <a:rPr lang="pt-PT" sz="3600"/>
              <a:t>State of the Art</a:t>
            </a:r>
            <a:endParaRPr lang="pt-PT" sz="3600" dirty="0"/>
          </a:p>
        </p:txBody>
      </p:sp>
      <p:sp>
        <p:nvSpPr>
          <p:cNvPr id="14" name="Marcador de Posição de Conteúdo 13"/>
          <p:cNvSpPr>
            <a:spLocks noGrp="1"/>
          </p:cNvSpPr>
          <p:nvPr>
            <p:ph idx="1"/>
          </p:nvPr>
        </p:nvSpPr>
        <p:spPr>
          <a:xfrm>
            <a:off x="1141413" y="2374795"/>
            <a:ext cx="7696199" cy="3416406"/>
          </a:xfrm>
        </p:spPr>
        <p:txBody>
          <a:bodyPr rtlCol="0">
            <a:normAutofit fontScale="92500"/>
          </a:bodyPr>
          <a:lstStyle/>
          <a:p>
            <a:pPr algn="just" rtl="0"/>
            <a:r>
              <a:rPr lang="en-US" sz="1800" dirty="0">
                <a:effectLst/>
                <a:latin typeface="Arial" panose="020B0604020202020204" pitchFamily="34" charset="0"/>
                <a:ea typeface="Aptos" panose="020B0004020202020204" pitchFamily="34" charset="0"/>
              </a:rPr>
              <a:t>Omics and meta-omics technologies are powerful approaches for exploring the functions of microorganisms;</a:t>
            </a:r>
          </a:p>
          <a:p>
            <a:pPr algn="just" rtl="0"/>
            <a:r>
              <a:rPr lang="en-US" sz="1800" dirty="0">
                <a:effectLst/>
                <a:latin typeface="Arial" panose="020B0604020202020204" pitchFamily="34" charset="0"/>
                <a:ea typeface="Aptos" panose="020B0004020202020204" pitchFamily="34" charset="0"/>
              </a:rPr>
              <a:t>software developed for omics and meta-omics analysis is a valuable resource for analysis;</a:t>
            </a:r>
          </a:p>
          <a:p>
            <a:pPr algn="just" rtl="0"/>
            <a:r>
              <a:rPr lang="en-US" sz="1800" dirty="0">
                <a:effectLst/>
                <a:latin typeface="Arial" panose="020B0604020202020204" pitchFamily="34" charset="0"/>
                <a:ea typeface="Aptos" panose="020B0004020202020204" pitchFamily="34" charset="0"/>
              </a:rPr>
              <a:t>Visualizing the results in pathways allows for a greater understanding of biological processes, particularly in MT experiments where different genes/proteins and pathways are differentially expressed, but there are not many resources to do so;</a:t>
            </a:r>
          </a:p>
          <a:p>
            <a:pPr algn="just" rtl="0"/>
            <a:r>
              <a:rPr lang="en-US" sz="1800" dirty="0">
                <a:effectLst/>
                <a:latin typeface="Arial" panose="020B0604020202020204" pitchFamily="34" charset="0"/>
                <a:ea typeface="Aptos" panose="020B0004020202020204" pitchFamily="34" charset="0"/>
              </a:rPr>
              <a:t>There are several bioinformatics resources for meta-omics analysis, but many of them require significant computational expertise. </a:t>
            </a:r>
            <a:endParaRPr lang="pt-PT" dirty="0"/>
          </a:p>
        </p:txBody>
      </p:sp>
    </p:spTree>
    <p:extLst>
      <p:ext uri="{BB962C8B-B14F-4D97-AF65-F5344CB8AC3E}">
        <p14:creationId xmlns:p14="http://schemas.microsoft.com/office/powerpoint/2010/main" val="56685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AAE1E4C-8EF3-16C8-127D-6F08874583A4}"/>
              </a:ext>
            </a:extLst>
          </p:cNvPr>
          <p:cNvPicPr>
            <a:picLocks noChangeAspect="1"/>
          </p:cNvPicPr>
          <p:nvPr/>
        </p:nvPicPr>
        <p:blipFill>
          <a:blip r:embed="rId4"/>
          <a:stretch>
            <a:fillRect/>
          </a:stretch>
        </p:blipFill>
        <p:spPr>
          <a:xfrm>
            <a:off x="1924748" y="951298"/>
            <a:ext cx="8342503" cy="4955404"/>
          </a:xfrm>
          <a:prstGeom prst="rect">
            <a:avLst/>
          </a:prstGeom>
        </p:spPr>
      </p:pic>
      <p:sp>
        <p:nvSpPr>
          <p:cNvPr id="3" name="CaixaDeTexto 2">
            <a:extLst>
              <a:ext uri="{FF2B5EF4-FFF2-40B4-BE49-F238E27FC236}">
                <a16:creationId xmlns:a16="http://schemas.microsoft.com/office/drawing/2014/main" id="{C31193D7-F700-3A74-889E-DDF9CA1B3DFF}"/>
              </a:ext>
            </a:extLst>
          </p:cNvPr>
          <p:cNvSpPr txBox="1"/>
          <p:nvPr/>
        </p:nvSpPr>
        <p:spPr>
          <a:xfrm>
            <a:off x="2105891" y="5906702"/>
            <a:ext cx="6719454" cy="369332"/>
          </a:xfrm>
          <a:prstGeom prst="rect">
            <a:avLst/>
          </a:prstGeom>
          <a:noFill/>
        </p:spPr>
        <p:txBody>
          <a:bodyPr wrap="square" rtlCol="0">
            <a:spAutoFit/>
          </a:bodyPr>
          <a:lstStyle/>
          <a:p>
            <a:r>
              <a:rPr lang="pt-PT" dirty="0"/>
              <a:t>Fig. 1 - </a:t>
            </a:r>
            <a:r>
              <a:rPr lang="en-US" dirty="0"/>
              <a:t>Example of tools that map metabolic pathways.</a:t>
            </a:r>
            <a:endParaRPr lang="pt-PT" dirty="0"/>
          </a:p>
        </p:txBody>
      </p:sp>
    </p:spTree>
    <p:extLst>
      <p:ext uri="{BB962C8B-B14F-4D97-AF65-F5344CB8AC3E}">
        <p14:creationId xmlns:p14="http://schemas.microsoft.com/office/powerpoint/2010/main" val="37538449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3" name="Título 12"/>
          <p:cNvSpPr>
            <a:spLocks noGrp="1"/>
          </p:cNvSpPr>
          <p:nvPr>
            <p:ph type="title"/>
          </p:nvPr>
        </p:nvSpPr>
        <p:spPr>
          <a:xfrm>
            <a:off x="6420465" y="609600"/>
            <a:ext cx="5122606" cy="1905000"/>
          </a:xfrm>
        </p:spPr>
        <p:txBody>
          <a:bodyPr rtlCol="0">
            <a:normAutofit/>
          </a:bodyPr>
          <a:lstStyle/>
          <a:p>
            <a:pPr marL="571500" indent="-571500" rtl="0">
              <a:lnSpc>
                <a:spcPct val="90000"/>
              </a:lnSpc>
              <a:buFont typeface="Arial" panose="020B0604020202020204" pitchFamily="34" charset="0"/>
              <a:buChar char="•"/>
            </a:pPr>
            <a:r>
              <a:rPr lang="pt-PT"/>
              <a:t>KEGG (Kyoto </a:t>
            </a:r>
            <a:r>
              <a:rPr lang="pt-PT" err="1"/>
              <a:t>Encyclopedia</a:t>
            </a:r>
            <a:r>
              <a:rPr lang="pt-PT"/>
              <a:t> </a:t>
            </a:r>
            <a:r>
              <a:rPr lang="pt-PT" err="1"/>
              <a:t>of</a:t>
            </a:r>
            <a:r>
              <a:rPr lang="pt-PT"/>
              <a:t> Genes </a:t>
            </a:r>
            <a:r>
              <a:rPr lang="pt-PT" err="1"/>
              <a:t>and</a:t>
            </a:r>
            <a:r>
              <a:rPr lang="pt-PT"/>
              <a:t> </a:t>
            </a:r>
            <a:r>
              <a:rPr lang="pt-PT" err="1"/>
              <a:t>Genomes</a:t>
            </a:r>
            <a:r>
              <a:rPr lang="pt-PT"/>
              <a:t>)</a:t>
            </a:r>
          </a:p>
        </p:txBody>
      </p:sp>
      <p:sp>
        <p:nvSpPr>
          <p:cNvPr id="14" name="Marcador de Posição de Conteúdo 13"/>
          <p:cNvSpPr>
            <a:spLocks noGrp="1"/>
          </p:cNvSpPr>
          <p:nvPr>
            <p:ph idx="1"/>
          </p:nvPr>
        </p:nvSpPr>
        <p:spPr>
          <a:xfrm>
            <a:off x="6420465" y="2666999"/>
            <a:ext cx="5122606" cy="3216276"/>
          </a:xfrm>
        </p:spPr>
        <p:txBody>
          <a:bodyPr rtlCol="0">
            <a:normAutofit/>
          </a:bodyPr>
          <a:lstStyle/>
          <a:p>
            <a:pPr algn="just" rtl="0"/>
            <a:r>
              <a:rPr lang="en-US" sz="1800" dirty="0">
                <a:effectLst/>
                <a:latin typeface="Arial" panose="020B0604020202020204" pitchFamily="34" charset="0"/>
                <a:ea typeface="Aptos" panose="020B0004020202020204" pitchFamily="34" charset="0"/>
              </a:rPr>
              <a:t>Comprehensive database integrating genomic, chemical and systemic functional information;</a:t>
            </a:r>
          </a:p>
          <a:p>
            <a:pPr algn="just" rtl="0"/>
            <a:r>
              <a:rPr lang="en-US" sz="1800" dirty="0">
                <a:effectLst/>
                <a:latin typeface="Arial" panose="020B0604020202020204" pitchFamily="34" charset="0"/>
                <a:ea typeface="Aptos" panose="020B0004020202020204" pitchFamily="34" charset="0"/>
              </a:rPr>
              <a:t>Allows to view the results in pathways.</a:t>
            </a:r>
          </a:p>
          <a:p>
            <a:pPr algn="just" rtl="0"/>
            <a:endParaRPr lang="pt-PT" dirty="0"/>
          </a:p>
        </p:txBody>
      </p:sp>
      <p:pic>
        <p:nvPicPr>
          <p:cNvPr id="3" name="Imagem 2">
            <a:extLst>
              <a:ext uri="{FF2B5EF4-FFF2-40B4-BE49-F238E27FC236}">
                <a16:creationId xmlns:a16="http://schemas.microsoft.com/office/drawing/2014/main" id="{D1061E05-35CC-C137-4968-89310C9CE124}"/>
              </a:ext>
            </a:extLst>
          </p:cNvPr>
          <p:cNvPicPr>
            <a:picLocks noChangeAspect="1"/>
          </p:cNvPicPr>
          <p:nvPr/>
        </p:nvPicPr>
        <p:blipFill>
          <a:blip r:embed="rId4"/>
          <a:stretch>
            <a:fillRect/>
          </a:stretch>
        </p:blipFill>
        <p:spPr>
          <a:xfrm>
            <a:off x="643192" y="986111"/>
            <a:ext cx="5451627" cy="4565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CaixaDeTexto 3">
            <a:extLst>
              <a:ext uri="{FF2B5EF4-FFF2-40B4-BE49-F238E27FC236}">
                <a16:creationId xmlns:a16="http://schemas.microsoft.com/office/drawing/2014/main" id="{12E52A25-86EF-07BC-0C11-086474008CA3}"/>
              </a:ext>
            </a:extLst>
          </p:cNvPr>
          <p:cNvSpPr txBox="1"/>
          <p:nvPr/>
        </p:nvSpPr>
        <p:spPr>
          <a:xfrm>
            <a:off x="643191" y="5601139"/>
            <a:ext cx="5451627" cy="369332"/>
          </a:xfrm>
          <a:prstGeom prst="rect">
            <a:avLst/>
          </a:prstGeom>
          <a:noFill/>
        </p:spPr>
        <p:txBody>
          <a:bodyPr wrap="square" rtlCol="0">
            <a:spAutoFit/>
          </a:bodyPr>
          <a:lstStyle/>
          <a:p>
            <a:r>
              <a:rPr lang="pt-PT" dirty="0"/>
              <a:t>Fig. 2 - </a:t>
            </a:r>
            <a:r>
              <a:rPr lang="en-US" dirty="0"/>
              <a:t>Representation of MAP00680 in KEGG.</a:t>
            </a:r>
            <a:endParaRPr lang="pt-PT" dirty="0"/>
          </a:p>
        </p:txBody>
      </p:sp>
    </p:spTree>
    <p:extLst>
      <p:ext uri="{BB962C8B-B14F-4D97-AF65-F5344CB8AC3E}">
        <p14:creationId xmlns:p14="http://schemas.microsoft.com/office/powerpoint/2010/main" val="1491276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7696199" cy="1079989"/>
          </a:xfrm>
        </p:spPr>
        <p:txBody>
          <a:bodyPr rtlCol="0">
            <a:normAutofit/>
          </a:bodyPr>
          <a:lstStyle/>
          <a:p>
            <a:pPr marL="571500" indent="-571500" rtl="0">
              <a:lnSpc>
                <a:spcPct val="90000"/>
              </a:lnSpc>
              <a:buFont typeface="Arial" panose="020B0604020202020204" pitchFamily="34" charset="0"/>
              <a:buChar char="•"/>
            </a:pPr>
            <a:r>
              <a:rPr lang="pt-PT" sz="3600" dirty="0" err="1"/>
              <a:t>KEGGCharter</a:t>
            </a:r>
            <a:endParaRPr lang="pt-PT" sz="3600" dirty="0"/>
          </a:p>
        </p:txBody>
      </p:sp>
      <p:sp>
        <p:nvSpPr>
          <p:cNvPr id="14" name="Marcador de Posição de Conteúdo 13"/>
          <p:cNvSpPr>
            <a:spLocks noGrp="1"/>
          </p:cNvSpPr>
          <p:nvPr>
            <p:ph idx="1"/>
          </p:nvPr>
        </p:nvSpPr>
        <p:spPr>
          <a:xfrm>
            <a:off x="1141413" y="2374795"/>
            <a:ext cx="7696199" cy="3416406"/>
          </a:xfrm>
        </p:spPr>
        <p:txBody>
          <a:bodyPr rtlCol="0">
            <a:normAutofit/>
          </a:bodyPr>
          <a:lstStyle/>
          <a:p>
            <a:pPr rtl="0"/>
            <a:r>
              <a:rPr lang="pt-PT" sz="1800" dirty="0" err="1">
                <a:effectLst/>
                <a:latin typeface="Arial" panose="020B0604020202020204" pitchFamily="34" charset="0"/>
                <a:ea typeface="Aptos" panose="020B0004020202020204" pitchFamily="34" charset="0"/>
              </a:rPr>
              <a:t>Command</a:t>
            </a:r>
            <a:r>
              <a:rPr lang="pt-PT" sz="1800" dirty="0">
                <a:effectLst/>
                <a:latin typeface="Arial" panose="020B0604020202020204" pitchFamily="34" charset="0"/>
                <a:ea typeface="Aptos" panose="020B0004020202020204" pitchFamily="34" charset="0"/>
              </a:rPr>
              <a:t> </a:t>
            </a:r>
            <a:r>
              <a:rPr lang="pt-PT" sz="1800" dirty="0" err="1">
                <a:effectLst/>
                <a:latin typeface="Arial" panose="020B0604020202020204" pitchFamily="34" charset="0"/>
                <a:ea typeface="Aptos" panose="020B0004020202020204" pitchFamily="34" charset="0"/>
              </a:rPr>
              <a:t>line</a:t>
            </a:r>
            <a:r>
              <a:rPr lang="pt-PT" sz="1800" dirty="0">
                <a:effectLst/>
                <a:latin typeface="Arial" panose="020B0604020202020204" pitchFamily="34" charset="0"/>
                <a:ea typeface="Aptos" panose="020B0004020202020204" pitchFamily="34" charset="0"/>
              </a:rPr>
              <a:t> interface;</a:t>
            </a:r>
          </a:p>
          <a:p>
            <a:pPr rtl="0"/>
            <a:r>
              <a:rPr lang="pt-PT" sz="1800" dirty="0" err="1">
                <a:effectLst/>
                <a:latin typeface="Arial" panose="020B0604020202020204" pitchFamily="34" charset="0"/>
                <a:ea typeface="Aptos" panose="020B0004020202020204" pitchFamily="34" charset="0"/>
              </a:rPr>
              <a:t>Easy</a:t>
            </a:r>
            <a:r>
              <a:rPr lang="pt-PT" sz="1800" dirty="0">
                <a:effectLst/>
                <a:latin typeface="Arial" panose="020B0604020202020204" pitchFamily="34" charset="0"/>
                <a:ea typeface="Aptos" panose="020B0004020202020204" pitchFamily="34" charset="0"/>
              </a:rPr>
              <a:t> to use;</a:t>
            </a:r>
          </a:p>
          <a:p>
            <a:pPr rtl="0"/>
            <a:r>
              <a:rPr lang="en-US" sz="1800" dirty="0">
                <a:effectLst/>
                <a:latin typeface="Arial" panose="020B0604020202020204" pitchFamily="34" charset="0"/>
                <a:ea typeface="Aptos" panose="020B0004020202020204" pitchFamily="34" charset="0"/>
              </a:rPr>
              <a:t>Tool designed to overlay the differential gene expression and taxonomic information of enzymes on KEGG metabolic maps;</a:t>
            </a:r>
          </a:p>
          <a:p>
            <a:pPr algn="just" rtl="0"/>
            <a:r>
              <a:rPr lang="pt-PT" sz="1800" dirty="0" err="1">
                <a:effectLst/>
                <a:latin typeface="Arial" panose="020B0604020202020204" pitchFamily="34" charset="0"/>
                <a:ea typeface="Aptos" panose="020B0004020202020204" pitchFamily="34" charset="0"/>
              </a:rPr>
              <a:t>Based</a:t>
            </a:r>
            <a:r>
              <a:rPr lang="pt-PT" sz="1800" dirty="0">
                <a:effectLst/>
                <a:latin typeface="Arial" panose="020B0604020202020204" pitchFamily="34" charset="0"/>
                <a:ea typeface="Aptos" panose="020B0004020202020204" pitchFamily="34" charset="0"/>
              </a:rPr>
              <a:t> </a:t>
            </a:r>
            <a:r>
              <a:rPr lang="pt-PT" sz="1800" dirty="0" err="1">
                <a:effectLst/>
                <a:latin typeface="Arial" panose="020B0604020202020204" pitchFamily="34" charset="0"/>
                <a:ea typeface="Aptos" panose="020B0004020202020204" pitchFamily="34" charset="0"/>
              </a:rPr>
              <a:t>on</a:t>
            </a:r>
            <a:r>
              <a:rPr lang="pt-PT" sz="1800" dirty="0">
                <a:effectLst/>
                <a:latin typeface="Arial" panose="020B0604020202020204" pitchFamily="34" charset="0"/>
                <a:ea typeface="Aptos" panose="020B0004020202020204" pitchFamily="34" charset="0"/>
              </a:rPr>
              <a:t> </a:t>
            </a:r>
            <a:r>
              <a:rPr lang="pt-PT" sz="1800" dirty="0" err="1">
                <a:effectLst/>
                <a:latin typeface="Arial" panose="020B0604020202020204" pitchFamily="34" charset="0"/>
                <a:ea typeface="Aptos" panose="020B0004020202020204" pitchFamily="34" charset="0"/>
              </a:rPr>
              <a:t>Biopython</a:t>
            </a:r>
            <a:r>
              <a:rPr lang="pt-PT" sz="1800" dirty="0">
                <a:effectLst/>
                <a:latin typeface="Arial" panose="020B0604020202020204" pitchFamily="34" charset="0"/>
                <a:ea typeface="Aptos" panose="020B0004020202020204" pitchFamily="34" charset="0"/>
              </a:rPr>
              <a:t>.</a:t>
            </a:r>
            <a:endParaRPr lang="pt-PT" dirty="0"/>
          </a:p>
        </p:txBody>
      </p:sp>
    </p:spTree>
    <p:extLst>
      <p:ext uri="{BB962C8B-B14F-4D97-AF65-F5344CB8AC3E}">
        <p14:creationId xmlns:p14="http://schemas.microsoft.com/office/powerpoint/2010/main" val="1588879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E15746E-3469-ACEB-8128-5E317C76EA9B}"/>
              </a:ext>
            </a:extLst>
          </p:cNvPr>
          <p:cNvPicPr>
            <a:picLocks noChangeAspect="1"/>
          </p:cNvPicPr>
          <p:nvPr/>
        </p:nvPicPr>
        <p:blipFill>
          <a:blip r:embed="rId2"/>
          <a:stretch>
            <a:fillRect/>
          </a:stretch>
        </p:blipFill>
        <p:spPr>
          <a:xfrm>
            <a:off x="505688" y="1104041"/>
            <a:ext cx="5187921" cy="3929850"/>
          </a:xfrm>
          <a:prstGeom prst="rect">
            <a:avLst/>
          </a:prstGeom>
        </p:spPr>
      </p:pic>
      <p:pic>
        <p:nvPicPr>
          <p:cNvPr id="3" name="Imagem 2">
            <a:extLst>
              <a:ext uri="{FF2B5EF4-FFF2-40B4-BE49-F238E27FC236}">
                <a16:creationId xmlns:a16="http://schemas.microsoft.com/office/drawing/2014/main" id="{AC1F3E75-E8F9-BA19-0012-9F3C2E48A3B1}"/>
              </a:ext>
            </a:extLst>
          </p:cNvPr>
          <p:cNvPicPr>
            <a:picLocks noChangeAspect="1"/>
          </p:cNvPicPr>
          <p:nvPr/>
        </p:nvPicPr>
        <p:blipFill>
          <a:blip r:embed="rId3"/>
          <a:stretch>
            <a:fillRect/>
          </a:stretch>
        </p:blipFill>
        <p:spPr>
          <a:xfrm>
            <a:off x="5888351" y="1104040"/>
            <a:ext cx="5976960" cy="3929851"/>
          </a:xfrm>
          <a:prstGeom prst="rect">
            <a:avLst/>
          </a:prstGeom>
        </p:spPr>
      </p:pic>
      <p:sp>
        <p:nvSpPr>
          <p:cNvPr id="4" name="CaixaDeTexto 3">
            <a:extLst>
              <a:ext uri="{FF2B5EF4-FFF2-40B4-BE49-F238E27FC236}">
                <a16:creationId xmlns:a16="http://schemas.microsoft.com/office/drawing/2014/main" id="{ADB326D8-71C5-219C-E41A-B6C1C93917FE}"/>
              </a:ext>
            </a:extLst>
          </p:cNvPr>
          <p:cNvSpPr txBox="1"/>
          <p:nvPr/>
        </p:nvSpPr>
        <p:spPr>
          <a:xfrm>
            <a:off x="6402710" y="5159456"/>
            <a:ext cx="4948242" cy="923330"/>
          </a:xfrm>
          <a:prstGeom prst="rect">
            <a:avLst/>
          </a:prstGeom>
          <a:noFill/>
        </p:spPr>
        <p:txBody>
          <a:bodyPr wrap="square" rtlCol="0">
            <a:spAutoFit/>
          </a:bodyPr>
          <a:lstStyle/>
          <a:p>
            <a:pPr algn="just"/>
            <a:r>
              <a:rPr lang="en-US" dirty="0"/>
              <a:t>Fig. 4 - KEGG metabolic map of methane metabolism, with identified taxa for each function from a simulated dataset.</a:t>
            </a:r>
            <a:endParaRPr lang="pt-PT" dirty="0"/>
          </a:p>
        </p:txBody>
      </p:sp>
      <p:sp>
        <p:nvSpPr>
          <p:cNvPr id="6" name="CaixaDeTexto 5">
            <a:extLst>
              <a:ext uri="{FF2B5EF4-FFF2-40B4-BE49-F238E27FC236}">
                <a16:creationId xmlns:a16="http://schemas.microsoft.com/office/drawing/2014/main" id="{5E954310-A3B3-2AAD-97D7-42FDEC0618B6}"/>
              </a:ext>
            </a:extLst>
          </p:cNvPr>
          <p:cNvSpPr txBox="1"/>
          <p:nvPr/>
        </p:nvSpPr>
        <p:spPr>
          <a:xfrm>
            <a:off x="730825" y="5168294"/>
            <a:ext cx="4737645" cy="1200329"/>
          </a:xfrm>
          <a:prstGeom prst="rect">
            <a:avLst/>
          </a:prstGeom>
          <a:noFill/>
        </p:spPr>
        <p:txBody>
          <a:bodyPr wrap="square" rtlCol="0">
            <a:spAutoFit/>
          </a:bodyPr>
          <a:lstStyle/>
          <a:p>
            <a:pPr algn="just"/>
            <a:r>
              <a:rPr lang="en-US" dirty="0"/>
              <a:t>Fig. 3 - KEGG metabolic map of methane metabolism, with differential analysis of quantified expression for each function from a simulated dataset.</a:t>
            </a:r>
            <a:endParaRPr lang="pt-PT" dirty="0"/>
          </a:p>
        </p:txBody>
      </p:sp>
    </p:spTree>
    <p:extLst>
      <p:ext uri="{BB962C8B-B14F-4D97-AF65-F5344CB8AC3E}">
        <p14:creationId xmlns:p14="http://schemas.microsoft.com/office/powerpoint/2010/main" val="4230319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7696199" cy="1079989"/>
          </a:xfrm>
        </p:spPr>
        <p:txBody>
          <a:bodyPr rtlCol="0">
            <a:normAutofit/>
          </a:bodyPr>
          <a:lstStyle/>
          <a:p>
            <a:pPr marL="571500" indent="-571500" rtl="0">
              <a:lnSpc>
                <a:spcPct val="90000"/>
              </a:lnSpc>
              <a:buFont typeface="Arial" panose="020B0604020202020204" pitchFamily="34" charset="0"/>
              <a:buChar char="•"/>
            </a:pPr>
            <a:r>
              <a:rPr lang="pt-PT" sz="3600" dirty="0" err="1"/>
              <a:t>Objective</a:t>
            </a:r>
            <a:r>
              <a:rPr lang="pt-PT" sz="3600" dirty="0"/>
              <a:t> </a:t>
            </a:r>
            <a:r>
              <a:rPr lang="pt-PT" sz="3600" dirty="0" err="1"/>
              <a:t>of</a:t>
            </a:r>
            <a:r>
              <a:rPr lang="pt-PT" sz="3600" dirty="0"/>
              <a:t> </a:t>
            </a:r>
            <a:r>
              <a:rPr lang="pt-PT" sz="3600" dirty="0" err="1"/>
              <a:t>this</a:t>
            </a:r>
            <a:r>
              <a:rPr lang="pt-PT" sz="3600" dirty="0"/>
              <a:t> </a:t>
            </a:r>
            <a:r>
              <a:rPr lang="pt-PT" sz="3600" dirty="0" err="1"/>
              <a:t>project</a:t>
            </a:r>
            <a:endParaRPr lang="pt-PT" sz="3600" dirty="0"/>
          </a:p>
        </p:txBody>
      </p:sp>
      <p:sp>
        <p:nvSpPr>
          <p:cNvPr id="14" name="Marcador de Posição de Conteúdo 13"/>
          <p:cNvSpPr>
            <a:spLocks noGrp="1"/>
          </p:cNvSpPr>
          <p:nvPr>
            <p:ph idx="1"/>
          </p:nvPr>
        </p:nvSpPr>
        <p:spPr>
          <a:xfrm>
            <a:off x="1141413" y="2374795"/>
            <a:ext cx="7696199" cy="3416406"/>
          </a:xfrm>
        </p:spPr>
        <p:txBody>
          <a:bodyPr rtlCol="0">
            <a:normAutofit/>
          </a:bodyPr>
          <a:lstStyle/>
          <a:p>
            <a:pPr algn="just" rtl="0"/>
            <a:r>
              <a:rPr lang="en-US" sz="1800" dirty="0">
                <a:effectLst/>
                <a:latin typeface="Arial" panose="020B0604020202020204" pitchFamily="34" charset="0"/>
                <a:ea typeface="Aptos" panose="020B0004020202020204" pitchFamily="34" charset="0"/>
              </a:rPr>
              <a:t>Expand the </a:t>
            </a:r>
            <a:r>
              <a:rPr lang="en-US" sz="1800" dirty="0" err="1">
                <a:effectLst/>
                <a:latin typeface="Arial" panose="020B0604020202020204" pitchFamily="34" charset="0"/>
                <a:ea typeface="Aptos" panose="020B0004020202020204" pitchFamily="34" charset="0"/>
              </a:rPr>
              <a:t>KEGGCharter</a:t>
            </a:r>
            <a:r>
              <a:rPr lang="en-US" sz="1800" dirty="0">
                <a:effectLst/>
                <a:latin typeface="Arial" panose="020B0604020202020204" pitchFamily="34" charset="0"/>
                <a:ea typeface="Aptos" panose="020B0004020202020204" pitchFamily="34" charset="0"/>
              </a:rPr>
              <a:t> graphs to include multi-level representation of gene expression information</a:t>
            </a:r>
            <a:r>
              <a:rPr lang="pt-PT" sz="1800" dirty="0">
                <a:effectLst/>
                <a:latin typeface="Arial" panose="020B0604020202020204" pitchFamily="34" charset="0"/>
                <a:ea typeface="Aptos" panose="020B0004020202020204" pitchFamily="34" charset="0"/>
              </a:rPr>
              <a:t>;</a:t>
            </a:r>
          </a:p>
          <a:p>
            <a:pPr algn="just" rtl="0"/>
            <a:r>
              <a:rPr lang="en-US" sz="1800" dirty="0">
                <a:effectLst/>
                <a:latin typeface="Arial" panose="020B0604020202020204" pitchFamily="34" charset="0"/>
                <a:ea typeface="Aptos" panose="020B0004020202020204" pitchFamily="34" charset="0"/>
              </a:rPr>
              <a:t>Development of new interactive representations on top of the graphs currently produced, to allow more information to be included in metabolic maps, combining taxonomy and expression levels in the same graph</a:t>
            </a:r>
            <a:r>
              <a:rPr lang="pt-PT" sz="1800" dirty="0">
                <a:effectLst/>
                <a:latin typeface="Arial" panose="020B0604020202020204" pitchFamily="34" charset="0"/>
                <a:ea typeface="Aptos" panose="020B0004020202020204" pitchFamily="34" charset="0"/>
              </a:rPr>
              <a:t>.</a:t>
            </a:r>
            <a:endParaRPr lang="pt-PT" dirty="0"/>
          </a:p>
        </p:txBody>
      </p:sp>
    </p:spTree>
    <p:extLst>
      <p:ext uri="{BB962C8B-B14F-4D97-AF65-F5344CB8AC3E}">
        <p14:creationId xmlns:p14="http://schemas.microsoft.com/office/powerpoint/2010/main" val="686848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8">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2"/>
          <p:cNvSpPr>
            <a:spLocks noGrp="1"/>
          </p:cNvSpPr>
          <p:nvPr>
            <p:ph type="title"/>
          </p:nvPr>
        </p:nvSpPr>
        <p:spPr>
          <a:xfrm>
            <a:off x="1141413" y="643467"/>
            <a:ext cx="7696199" cy="1079989"/>
          </a:xfrm>
        </p:spPr>
        <p:txBody>
          <a:bodyPr rtlCol="0">
            <a:normAutofit/>
          </a:bodyPr>
          <a:lstStyle/>
          <a:p>
            <a:pPr marL="571500" indent="-571500" rtl="0">
              <a:lnSpc>
                <a:spcPct val="90000"/>
              </a:lnSpc>
              <a:buFont typeface="Arial" panose="020B0604020202020204" pitchFamily="34" charset="0"/>
              <a:buChar char="•"/>
            </a:pPr>
            <a:r>
              <a:rPr lang="pt-PT" sz="3600" dirty="0" err="1"/>
              <a:t>KEGGCharter’s</a:t>
            </a:r>
            <a:r>
              <a:rPr lang="pt-PT" sz="3600" dirty="0"/>
              <a:t> </a:t>
            </a:r>
            <a:r>
              <a:rPr lang="pt-PT" sz="3600" dirty="0" err="1"/>
              <a:t>Workflow</a:t>
            </a:r>
            <a:endParaRPr lang="pt-PT" sz="3600" dirty="0"/>
          </a:p>
        </p:txBody>
      </p:sp>
      <p:pic>
        <p:nvPicPr>
          <p:cNvPr id="5" name="Imagem 4">
            <a:extLst>
              <a:ext uri="{FF2B5EF4-FFF2-40B4-BE49-F238E27FC236}">
                <a16:creationId xmlns:a16="http://schemas.microsoft.com/office/drawing/2014/main" id="{E35A37B1-35A6-C88C-5444-5446C3A9A602}"/>
              </a:ext>
            </a:extLst>
          </p:cNvPr>
          <p:cNvPicPr>
            <a:picLocks noChangeAspect="1"/>
          </p:cNvPicPr>
          <p:nvPr/>
        </p:nvPicPr>
        <p:blipFill>
          <a:blip r:embed="rId3"/>
          <a:stretch>
            <a:fillRect/>
          </a:stretch>
        </p:blipFill>
        <p:spPr>
          <a:xfrm>
            <a:off x="1628356" y="2053062"/>
            <a:ext cx="6722312" cy="4705975"/>
          </a:xfrm>
          <a:prstGeom prst="rect">
            <a:avLst/>
          </a:prstGeom>
        </p:spPr>
      </p:pic>
      <p:sp>
        <p:nvSpPr>
          <p:cNvPr id="7" name="CaixaDeTexto 6">
            <a:extLst>
              <a:ext uri="{FF2B5EF4-FFF2-40B4-BE49-F238E27FC236}">
                <a16:creationId xmlns:a16="http://schemas.microsoft.com/office/drawing/2014/main" id="{45C9B1F5-3333-7189-05AF-219E2C85FACE}"/>
              </a:ext>
            </a:extLst>
          </p:cNvPr>
          <p:cNvSpPr txBox="1"/>
          <p:nvPr/>
        </p:nvSpPr>
        <p:spPr>
          <a:xfrm>
            <a:off x="8350668" y="4727712"/>
            <a:ext cx="3297382" cy="2031325"/>
          </a:xfrm>
          <a:prstGeom prst="rect">
            <a:avLst/>
          </a:prstGeom>
          <a:noFill/>
        </p:spPr>
        <p:txBody>
          <a:bodyPr wrap="square" rtlCol="0">
            <a:spAutoFit/>
          </a:bodyPr>
          <a:lstStyle/>
          <a:p>
            <a:r>
              <a:rPr lang="en-US" dirty="0"/>
              <a:t>Source: [1] UPIMAPI, </a:t>
            </a:r>
            <a:r>
              <a:rPr lang="en-US" dirty="0" err="1"/>
              <a:t>reCOGnizer</a:t>
            </a:r>
            <a:r>
              <a:rPr lang="en-US" dirty="0"/>
              <a:t> and </a:t>
            </a:r>
            <a:r>
              <a:rPr lang="en-US" dirty="0" err="1"/>
              <a:t>KEGGCharter</a:t>
            </a:r>
            <a:r>
              <a:rPr lang="en-US" dirty="0"/>
              <a:t>: Bioinformatics tools for functional annotation and visualization of (meta)-omics datasets.</a:t>
            </a:r>
            <a:endParaRPr lang="pt-PT" dirty="0"/>
          </a:p>
        </p:txBody>
      </p:sp>
    </p:spTree>
    <p:extLst>
      <p:ext uri="{BB962C8B-B14F-4D97-AF65-F5344CB8AC3E}">
        <p14:creationId xmlns:p14="http://schemas.microsoft.com/office/powerpoint/2010/main" val="1634918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6CD105-8FA1-6AAF-89DB-B21C2488E3FD}"/>
              </a:ext>
            </a:extLst>
          </p:cNvPr>
          <p:cNvSpPr>
            <a:spLocks noGrp="1"/>
          </p:cNvSpPr>
          <p:nvPr>
            <p:ph type="title"/>
          </p:nvPr>
        </p:nvSpPr>
        <p:spPr>
          <a:xfrm>
            <a:off x="1141411" y="609601"/>
            <a:ext cx="9923767" cy="2905608"/>
          </a:xfrm>
        </p:spPr>
        <p:txBody>
          <a:bodyPr vert="horz" lIns="91440" tIns="45720" rIns="91440" bIns="45720" rtlCol="0" anchor="b">
            <a:normAutofit/>
          </a:bodyPr>
          <a:lstStyle/>
          <a:p>
            <a:pPr algn="ctr"/>
            <a:r>
              <a:rPr lang="en-US" sz="6600" dirty="0">
                <a:solidFill>
                  <a:schemeClr val="accent1">
                    <a:lumMod val="75000"/>
                  </a:schemeClr>
                </a:solidFill>
                <a:effectLst>
                  <a:glow rad="38100">
                    <a:schemeClr val="bg1">
                      <a:lumMod val="65000"/>
                      <a:lumOff val="35000"/>
                      <a:alpha val="50000"/>
                    </a:schemeClr>
                  </a:glow>
                  <a:outerShdw blurRad="28575" dist="31750" dir="13200000" algn="tl" rotWithShape="0">
                    <a:srgbClr val="000000">
                      <a:alpha val="25000"/>
                    </a:srgbClr>
                  </a:outerShdw>
                </a:effectLst>
              </a:rPr>
              <a:t>Project management to date</a:t>
            </a:r>
          </a:p>
        </p:txBody>
      </p:sp>
      <p:sp>
        <p:nvSpPr>
          <p:cNvPr id="7" name="Rectangle 6">
            <a:extLst>
              <a:ext uri="{FF2B5EF4-FFF2-40B4-BE49-F238E27FC236}">
                <a16:creationId xmlns:a16="http://schemas.microsoft.com/office/drawing/2014/main" id="{D3B96F23-8753-4C46-B0E7-444CF5F1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05027"/>
            <a:ext cx="12192000" cy="1652973"/>
          </a:xfrm>
          <a:prstGeom prst="rect">
            <a:avLst/>
          </a:prstGeom>
          <a:solidFill>
            <a:srgbClr val="0D0D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2FBEEC-2018-4C8E-9F88-AE744C23D9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189236"/>
            <a:ext cx="12192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287594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ha">
  <a:themeElements>
    <a:clrScheme name="Malha">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alha">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lha">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2.xml><?xml version="1.0" encoding="utf-8"?>
<a:theme xmlns:a="http://schemas.openxmlformats.org/drawingml/2006/main" name="Tema do Offic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lha">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FECC7D-0592-45A9-9FD9-71DA57700A9F}">
  <ds:schemaRefs>
    <ds:schemaRef ds:uri="http://schemas.microsoft.com/sharepoint/v3/contenttype/forms"/>
  </ds:schemaRefs>
</ds:datastoreItem>
</file>

<file path=customXml/itemProps2.xml><?xml version="1.0" encoding="utf-8"?>
<ds:datastoreItem xmlns:ds="http://schemas.openxmlformats.org/officeDocument/2006/customXml" ds:itemID="{B3B16629-AC85-40D9-963C-B0904DA0E9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32F2768-6F66-4F5F-B5CF-1F0EF81F37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789</Words>
  <Application>Microsoft Office PowerPoint</Application>
  <PresentationFormat>Ecrã Panorâmico</PresentationFormat>
  <Paragraphs>62</Paragraphs>
  <Slides>17</Slides>
  <Notes>7</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17</vt:i4>
      </vt:variant>
    </vt:vector>
  </HeadingPairs>
  <TitlesOfParts>
    <vt:vector size="21" baseType="lpstr">
      <vt:lpstr>Arial</vt:lpstr>
      <vt:lpstr>Calibri</vt:lpstr>
      <vt:lpstr>Century Gothic</vt:lpstr>
      <vt:lpstr>Malha</vt:lpstr>
      <vt:lpstr>Mapping Omics datasets on KEGG Metabolic Pathways</vt:lpstr>
      <vt:lpstr>State of the Art</vt:lpstr>
      <vt:lpstr>Apresentação do PowerPoint</vt:lpstr>
      <vt:lpstr>KEGG (Kyoto Encyclopedia of Genes and Genomes)</vt:lpstr>
      <vt:lpstr>KEGGCharter</vt:lpstr>
      <vt:lpstr>Apresentação do PowerPoint</vt:lpstr>
      <vt:lpstr>Objective of this project</vt:lpstr>
      <vt:lpstr>KEGGCharter’s Workflow</vt:lpstr>
      <vt:lpstr>Project management to date</vt:lpstr>
      <vt:lpstr>Step 1: Run KEGGCharter to see the outputs; </vt:lpstr>
      <vt:lpstr>Step 2: Through modifications to the tool, generate new results;</vt:lpstr>
      <vt:lpstr>Step 3: Make the png images clickable/ interactive;</vt:lpstr>
      <vt:lpstr>Step 4: Create dynamic html pages for each map box;</vt:lpstr>
      <vt:lpstr>Step 5: Enrich the html pages with relevant information.</vt:lpstr>
      <vt:lpstr>Summary</vt:lpstr>
      <vt:lpstr>Apresentação do PowerPoint</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2024-05-26T15:57:53Z</dcterms:created>
  <dcterms:modified xsi:type="dcterms:W3CDTF">2024-06-03T00:43:46Z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